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394" r:id="rId2"/>
    <p:sldId id="257" r:id="rId3"/>
    <p:sldId id="259" r:id="rId4"/>
    <p:sldId id="315" r:id="rId5"/>
    <p:sldId id="311" r:id="rId6"/>
    <p:sldId id="388" r:id="rId7"/>
    <p:sldId id="317" r:id="rId8"/>
    <p:sldId id="319" r:id="rId9"/>
    <p:sldId id="320" r:id="rId10"/>
    <p:sldId id="321" r:id="rId11"/>
    <p:sldId id="322" r:id="rId12"/>
    <p:sldId id="389" r:id="rId13"/>
    <p:sldId id="323" r:id="rId14"/>
    <p:sldId id="390" r:id="rId15"/>
    <p:sldId id="324" r:id="rId16"/>
    <p:sldId id="325" r:id="rId17"/>
    <p:sldId id="391" r:id="rId18"/>
    <p:sldId id="326" r:id="rId19"/>
    <p:sldId id="328" r:id="rId20"/>
    <p:sldId id="329" r:id="rId21"/>
    <p:sldId id="330" r:id="rId22"/>
    <p:sldId id="331" r:id="rId23"/>
    <p:sldId id="392" r:id="rId24"/>
    <p:sldId id="332" r:id="rId25"/>
    <p:sldId id="333" r:id="rId26"/>
    <p:sldId id="334" r:id="rId27"/>
    <p:sldId id="393" r:id="rId28"/>
    <p:sldId id="335" r:id="rId29"/>
  </p:sldIdLst>
  <p:sldSz cx="9144000" cy="6858000" type="screen4x3"/>
  <p:notesSz cx="7099300" cy="93853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652B91"/>
    <a:srgbClr val="E569D3"/>
    <a:srgbClr val="F5C5EE"/>
    <a:srgbClr val="0099FF"/>
    <a:srgbClr val="00FFFF"/>
    <a:srgbClr val="003300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ลักษณะชุดรูปแบบ 1 - เน้น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50" autoAdjust="0"/>
    <p:restoredTop sz="86333" autoAdjust="0"/>
  </p:normalViewPr>
  <p:slideViewPr>
    <p:cSldViewPr>
      <p:cViewPr varScale="1">
        <p:scale>
          <a:sx n="59" d="100"/>
          <a:sy n="59" d="100"/>
        </p:scale>
        <p:origin x="-8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956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0432AB46-810F-4C5D-9877-C5E4C11D327F}" type="datetimeFigureOut">
              <a:rPr lang="th-TH" smtClean="0"/>
              <a:pPr/>
              <a:t>02/10/55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9930" y="4458018"/>
            <a:ext cx="5679440" cy="4223385"/>
          </a:xfrm>
          <a:prstGeom prst="rect">
            <a:avLst/>
          </a:prstGeom>
        </p:spPr>
        <p:txBody>
          <a:bodyPr vert="horz" lIns="94192" tIns="47096" rIns="94192" bIns="47096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914406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4021294" y="8914406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3A717345-9F5E-4731-8BCF-86618A3EA18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ชื่อเรื่อง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6" name="ตัวยึดวันที่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5" name="ตัวยึดหมายเลขภาพนิ่ง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14E27690-F2F0-47FE-BC5E-2BC339107936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1E86F-4F0A-4167-8AE2-EB56862FA78E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2A7D7-89C5-40FC-A6A5-74B5B185BE3E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ชื่อเรื่อง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7" name="ตัวยึดเนื้อหา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685BD231-DE7D-4972-9074-31D9104B39BB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ข้อความ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9" name="ตัวยึด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1" name="ตัวยึดท้ายกระดา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0D008-A32A-4A45-BB03-EA0A3C096973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ชื่อเรื่อง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31" name="ตัวยึด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B8FD7-7183-4E21-AD38-A12115C8C8A3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ชื่อเรื่อง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5" name="ตัวยึดข้อความ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8" name="ตัวยึดเนื้อหา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EA2667C8-6233-4AEF-8077-6005E1A5D9B6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ชื่อเรื่อง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53886-4FF0-4C74-B3DF-15CD0B09F32D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4" name="ตัวยึดท้ายกระดา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D3831-E871-43DD-A79E-838CA1D83D19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9" name="ตัวยึดท้ายกระดา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46350-DCA6-42F3-A141-B8C6AB28C899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ตัวยึดรูปภาพ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31" name="ตัวยึด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64A86-B919-4CB9-BD0A-BD0015AABCF1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5C5EE"/>
            </a:gs>
            <a:gs pos="0">
              <a:srgbClr val="E569D3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ตัวยึดข้อความ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วันที่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8" name="ตัวยึดท้ายกระดา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5504E3A-B9B0-4F73-9621-EB7857BEC1F9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10" name="ตัวยึดชื่อเรื่อง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714348" y="500042"/>
            <a:ext cx="7715304" cy="5929313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 algn="ctr"/>
            <a:endParaRPr lang="th-TH" sz="4400" b="1" dirty="0" smtClean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  <a:p>
            <a:pPr indent="457200" algn="ctr"/>
            <a:r>
              <a:rPr lang="th-TH" sz="4400" b="1" dirty="0" smtClean="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สื่อคอมพิวเตอร์ช่วยสอน</a:t>
            </a:r>
            <a:br>
              <a:rPr lang="th-TH" sz="4400" b="1" dirty="0" smtClean="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4400" b="1" dirty="0" smtClean="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เรื่อง </a:t>
            </a:r>
            <a:r>
              <a:rPr lang="th-TH" sz="4400" b="1" dirty="0" smtClean="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ภาษาพัฒนาความคิด</a:t>
            </a:r>
            <a:endParaRPr lang="th-TH" sz="4400" dirty="0" smtClean="0">
              <a:solidFill>
                <a:schemeClr val="tx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indent="457200" algn="ctr"/>
            <a:r>
              <a:rPr lang="th-TH" sz="4400" b="1" dirty="0" smtClean="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แผนการจัดการเรียนรู้ที่  ๖</a:t>
            </a:r>
            <a:br>
              <a:rPr lang="th-TH" sz="4400" b="1" dirty="0" smtClean="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4400" b="1" dirty="0" smtClean="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นางบุษบา </a:t>
            </a:r>
            <a:r>
              <a:rPr lang="th-TH" sz="4400" b="1" dirty="0" err="1" smtClean="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โห</a:t>
            </a:r>
            <a:r>
              <a:rPr lang="th-TH" sz="4400" b="1" dirty="0" smtClean="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ระวงศ์</a:t>
            </a:r>
            <a:endParaRPr lang="en-US" sz="4400" b="1" dirty="0" smtClean="0">
              <a:solidFill>
                <a:schemeClr val="tx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  <a:p>
            <a:pPr indent="457200" algn="ctr"/>
            <a:r>
              <a:rPr lang="th-TH" sz="4400" b="1" dirty="0" smtClean="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โรงเรียนบางปะกอกวิทยาคม</a:t>
            </a:r>
            <a:endParaRPr lang="th-TH" sz="4400" b="1" dirty="0">
              <a:solidFill>
                <a:schemeClr val="tx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ดาว 7 แฉก 6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8" name="Picture 2" descr="G:\BankBoss\Varit\BPK\High School\OTHER\Picture\Logo_บางปะกอก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85728"/>
            <a:ext cx="1289183" cy="1643075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  <p:transition advClick="0">
    <p:randomBar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มุมมน 4"/>
          <p:cNvSpPr/>
          <p:nvPr/>
        </p:nvSpPr>
        <p:spPr>
          <a:xfrm>
            <a:off x="357158" y="785794"/>
            <a:ext cx="8215313" cy="4714908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42881" y="571480"/>
            <a:ext cx="77755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thaiDist"/>
            <a:endParaRPr lang="th-TH" sz="4000" b="1" i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  <a:p>
            <a:pPr indent="457200" algn="thaiDist"/>
            <a:r>
              <a:rPr lang="th-TH" sz="4000" b="1" i="1" dirty="0" smtClean="0">
                <a:solidFill>
                  <a:srgbClr val="FF0000"/>
                </a:solidFill>
                <a:latin typeface="Angsana New" pitchFamily="18" charset="-34"/>
              </a:rPr>
              <a:t>วิธีคิดเชิงสังเคราะห์</a:t>
            </a:r>
            <a:endParaRPr lang="en-US" sz="4000" b="1" i="1" dirty="0" smtClean="0">
              <a:solidFill>
                <a:srgbClr val="FF0000"/>
              </a:solidFill>
              <a:latin typeface="Angsana New" pitchFamily="18" charset="-34"/>
            </a:endParaRPr>
          </a:p>
          <a:p>
            <a:pPr indent="457200" algn="thaiDist"/>
            <a:endParaRPr lang="th-TH" sz="4000" dirty="0" smtClean="0">
              <a:latin typeface="Angsana New" pitchFamily="18" charset="-34"/>
            </a:endParaRPr>
          </a:p>
          <a:p>
            <a:pPr indent="457200" algn="thaiDist"/>
            <a:r>
              <a:rPr lang="th-TH" sz="4000" dirty="0" smtClean="0">
                <a:latin typeface="Angsana New" pitchFamily="18" charset="-34"/>
              </a:rPr>
              <a:t>	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คือ การรวมส่วนต่างๆ ให้ประกอบกันเข้าด้วยวิธีที่เหมาะสมจนเกิดเป็นสิ่งใหม่ขึ้น สำหรับนำมาใช้ประโยชน์ต่อไป</a:t>
            </a:r>
          </a:p>
        </p:txBody>
      </p:sp>
      <p:sp>
        <p:nvSpPr>
          <p:cNvPr id="8" name="ดาว 7 แฉก 7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428596" y="500042"/>
            <a:ext cx="8215313" cy="5643602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71472" y="857232"/>
            <a:ext cx="7775575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thaiDist"/>
            <a:endParaRPr lang="th-TH" sz="3200" dirty="0" smtClean="0">
              <a:cs typeface="EucrosiaUPC" pitchFamily="18" charset="-34"/>
            </a:endParaRPr>
          </a:p>
          <a:p>
            <a:pPr indent="457200" algn="thaiDist"/>
            <a:r>
              <a:rPr lang="th-TH" sz="3200" dirty="0" smtClean="0">
                <a:cs typeface="EucrosiaUPC" pitchFamily="18" charset="-34"/>
              </a:rPr>
              <a:t>	</a:t>
            </a:r>
            <a:r>
              <a:rPr lang="th-TH" sz="4000" b="1" dirty="0" smtClean="0">
                <a:solidFill>
                  <a:srgbClr val="FF0000"/>
                </a:solidFill>
                <a:effectLst/>
                <a:latin typeface="Angsana New" pitchFamily="18" charset="-34"/>
              </a:rPr>
              <a:t>ขั้นตอนของวิธีคิดเชิงสังเคราะห์ </a:t>
            </a:r>
            <a:r>
              <a:rPr lang="th-TH" sz="4000" b="1" dirty="0" smtClean="0">
                <a:effectLst/>
                <a:latin typeface="Angsana New" pitchFamily="18" charset="-34"/>
              </a:rPr>
              <a:t>ทำ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ได้ดังนี้</a:t>
            </a:r>
          </a:p>
          <a:p>
            <a:pPr indent="457200" algn="thaiDist"/>
            <a:endParaRPr lang="th-TH" sz="4000" b="1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ngsana New" pitchFamily="18" charset="-34"/>
            </a:endParaRPr>
          </a:p>
          <a:p>
            <a:pPr indent="457200" algn="thaiDist"/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๑. กำหนดจุดมุ่งหมายในการสังเคราะห์ให้ชัดเจนว่า</a:t>
            </a: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/>
            </a:r>
            <a:b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</a:b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          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ต้องการสังเคราะห์เพื่ออะไร</a:t>
            </a:r>
          </a:p>
          <a:p>
            <a:pPr indent="457200" algn="thaiDist"/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๒. หาความรู้เกี่ยวกับหลักการ แนวทางที่เหมาะสมที่</a:t>
            </a: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/>
            </a:r>
            <a:b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</a:b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          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จะนำมาใช้เป็นหลักการสังเคราะห์</a:t>
            </a:r>
          </a:p>
        </p:txBody>
      </p:sp>
      <p:sp>
        <p:nvSpPr>
          <p:cNvPr id="7" name="ดาว 7 แฉก 6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428596" y="500042"/>
            <a:ext cx="8215313" cy="5643602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42910" y="1428736"/>
            <a:ext cx="77755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/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EucrosiaUPC" pitchFamily="18" charset="-34"/>
              </a:rPr>
              <a:t>๓. 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ทำความเข้าใจส่วนต่างๆ  ที่จะนำมาใช้ประกอบ</a:t>
            </a: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/>
            </a:r>
            <a:b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</a:b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           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ในการสังเคราะห์ </a:t>
            </a:r>
          </a:p>
          <a:p>
            <a:pPr indent="457200" algn="thaiDist"/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๔. เลือกหลักความรู้มาใช้ให้เหมาะสมแก่กรณี      </a:t>
            </a: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/>
            </a:r>
            <a:b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</a:b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           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ของการสังเคราะห์</a:t>
            </a:r>
          </a:p>
          <a:p>
            <a:pPr indent="457200" algn="thaiDist"/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๕. ทบทวนผลของการสังเคราะห์ว่าสอดคล้อง       </a:t>
            </a: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/>
            </a:r>
            <a:b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</a:b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           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กับจุดมุ่งหมายหรือไม่เพียงใด</a:t>
            </a:r>
            <a:endParaRPr lang="th-TH" sz="4000" b="1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ngsana New" pitchFamily="18" charset="-34"/>
            </a:endParaRPr>
          </a:p>
        </p:txBody>
      </p:sp>
      <p:sp>
        <p:nvSpPr>
          <p:cNvPr id="4" name="ดาว 7 แฉก 3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มุมมน 4"/>
          <p:cNvSpPr/>
          <p:nvPr/>
        </p:nvSpPr>
        <p:spPr>
          <a:xfrm>
            <a:off x="428596" y="500042"/>
            <a:ext cx="8215313" cy="5786478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42910" y="1357298"/>
            <a:ext cx="777557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thaiDist"/>
            <a:r>
              <a:rPr lang="th-TH" sz="4800" b="1" i="1" dirty="0" smtClean="0">
                <a:solidFill>
                  <a:srgbClr val="FF0000"/>
                </a:solidFill>
                <a:latin typeface="Angsana New" pitchFamily="18" charset="-34"/>
              </a:rPr>
              <a:t>วิธีคิดเชิงประเมินค่า</a:t>
            </a:r>
            <a:endParaRPr lang="en-US" sz="4800" b="1" i="1" dirty="0" smtClean="0">
              <a:solidFill>
                <a:srgbClr val="FF0000"/>
              </a:solidFill>
              <a:latin typeface="Angsana New" pitchFamily="18" charset="-34"/>
            </a:endParaRPr>
          </a:p>
          <a:p>
            <a:pPr indent="457200" algn="thaiDist"/>
            <a:endParaRPr lang="th-TH" sz="1600" dirty="0" smtClean="0">
              <a:latin typeface="Angsana New" pitchFamily="18" charset="-34"/>
            </a:endParaRPr>
          </a:p>
          <a:p>
            <a:pPr indent="457200" algn="thaiDist"/>
            <a:r>
              <a:rPr lang="th-TH" sz="3600" dirty="0" smtClean="0">
                <a:latin typeface="Angsana New" pitchFamily="18" charset="-34"/>
              </a:rPr>
              <a:t>	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ประเมินค่า หมายถึง การใช้ดุลพินิจตัดสินคุณค่าของสิ่งใดสิ่งหนึ่ง ในลักษณะใดลักษณะหนึ่ง เช่น ดีหรือเลว เป็นคุณหรือเป็นโทษ มีประโยชน์หรือไม่มีประโยชน์ คุ้มหรือไม่คุ้ม แค่ไหน เพียงใด</a:t>
            </a:r>
          </a:p>
        </p:txBody>
      </p:sp>
      <p:sp>
        <p:nvSpPr>
          <p:cNvPr id="8" name="ดาว 7 แฉก 7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มุมมน 4"/>
          <p:cNvSpPr/>
          <p:nvPr/>
        </p:nvSpPr>
        <p:spPr>
          <a:xfrm>
            <a:off x="428596" y="500042"/>
            <a:ext cx="8215313" cy="5786478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42910" y="1571612"/>
            <a:ext cx="77755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thaiDist"/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การคิดเชิงประเมินค่าจะต้องมีหลักเกณฑ์ไว้ก่อน    เพื่อนำมาตัดสินสิ่งที่จะประเมิน การคิดเชิงประเมินค่าจะต้องใช้ความคิดเชิงวิเคราะห์และสังเคราะห์ก่อน     แล้วจึงใช้เกณฑ์ประเมินค่า แต่บางครั้งอาจไม่ต้อง         ตั้งเกณฑ์ไว้ก่อน  แต่ประเมินโดยพิจารณากับหลักฐานอื่นตามความเหมาะสม</a:t>
            </a:r>
          </a:p>
        </p:txBody>
      </p:sp>
      <p:sp>
        <p:nvSpPr>
          <p:cNvPr id="8" name="ดาว 7 แฉก 7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428596" y="1000108"/>
            <a:ext cx="8215370" cy="5357850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42881" y="571480"/>
            <a:ext cx="7775575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thaiDist"/>
            <a:endParaRPr lang="th-TH" sz="1600" dirty="0" smtClean="0">
              <a:cs typeface="EucrosiaUPC" pitchFamily="18" charset="-34"/>
            </a:endParaRPr>
          </a:p>
          <a:p>
            <a:pPr indent="457200" algn="thaiDist"/>
            <a:r>
              <a:rPr lang="th-TH" sz="3600" dirty="0" smtClean="0">
                <a:cs typeface="EucrosiaUPC" pitchFamily="18" charset="-34"/>
              </a:rPr>
              <a:t>	</a:t>
            </a:r>
          </a:p>
          <a:p>
            <a:pPr indent="457200" algn="thaiDist"/>
            <a:r>
              <a:rPr lang="th-TH" sz="4000" b="1" dirty="0" smtClean="0">
                <a:solidFill>
                  <a:srgbClr val="FF0000"/>
                </a:solidFill>
                <a:effectLst/>
                <a:latin typeface="Angsana New" pitchFamily="18" charset="-34"/>
              </a:rPr>
              <a:t>ขั้นตอนของวิธีคิดเชิงประเมินค่า 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ทำได้ดังนี้</a:t>
            </a:r>
          </a:p>
          <a:p>
            <a:pPr indent="457200" algn="thaiDist">
              <a:buAutoNum type="thaiNumPeriod"/>
            </a:pP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ทำความเข้าใจให้รู้จักสิ่งที่จะประเมินให้ชัดเจนก่อน </a:t>
            </a: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 </a:t>
            </a:r>
            <a:b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</a:b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      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คือ วิเคราะห์สังเคราะห์ให้ดี</a:t>
            </a:r>
          </a:p>
          <a:p>
            <a:pPr indent="457200" algn="thaiDist">
              <a:buAutoNum type="thaiNumPeriod"/>
            </a:pP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พิจารณาเกณฑ์ที่จะใช้ตัดสินคุณค่า ระบุเกณฑ์         </a:t>
            </a: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/>
            </a:r>
            <a:b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</a:b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      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ให้ชัดเจน</a:t>
            </a:r>
          </a:p>
          <a:p>
            <a:pPr indent="457200" algn="thaiDist">
              <a:buAutoNum type="thaiNumPeriod"/>
            </a:pP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ถ้าจะประเมินโดยเปรียบเทียบกับหลักฐานอื่นจะต้อง</a:t>
            </a: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/>
            </a:r>
            <a:b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</a:b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      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ดูให้เหมาะสมและกล่าวถึงหลักฐานให้ชัดเจน</a:t>
            </a:r>
          </a:p>
        </p:txBody>
      </p:sp>
      <p:sp>
        <p:nvSpPr>
          <p:cNvPr id="7" name="ดาว 7 แฉก 6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428596" y="357166"/>
            <a:ext cx="8215313" cy="5857916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42910" y="1357298"/>
            <a:ext cx="777557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thaiDist"/>
            <a:r>
              <a:rPr lang="th-TH" sz="4800" b="1" dirty="0" smtClean="0">
                <a:solidFill>
                  <a:srgbClr val="FF0000"/>
                </a:solidFill>
                <a:latin typeface="Angsana New" pitchFamily="18" charset="-34"/>
              </a:rPr>
              <a:t>การคิดเพื่อแก้ปัญหา</a:t>
            </a:r>
            <a:endParaRPr lang="en-US" sz="4800" b="1" dirty="0" smtClean="0">
              <a:solidFill>
                <a:srgbClr val="FF0000"/>
              </a:solidFill>
              <a:latin typeface="Angsana New" pitchFamily="18" charset="-34"/>
            </a:endParaRPr>
          </a:p>
          <a:p>
            <a:pPr indent="457200" algn="thaiDist"/>
            <a:endParaRPr lang="th-TH" sz="1600" dirty="0" smtClean="0">
              <a:latin typeface="Angsana New" pitchFamily="18" charset="-34"/>
            </a:endParaRPr>
          </a:p>
          <a:p>
            <a:pPr indent="457200" algn="thaiDist"/>
            <a:r>
              <a:rPr lang="th-TH" sz="3600" dirty="0" smtClean="0">
                <a:latin typeface="Angsana New" pitchFamily="18" charset="-34"/>
              </a:rPr>
              <a:t>	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ปัญหา คือ สภาพการณ์ที่ทำความยุ่งยากให้มนุษย์ตั้งแต่เกิดจนตาย การเรียนรู้หลักการและวิธีการแก้ปัญหาจึงมีความจำเป็นอย่างยิ่งสำหรับบุคคลทุกคน ในการคิดเพื่อแก้ปัญหานั้นมีหลักสำคัญที่เราต้องเข้าใจดังนี้ </a:t>
            </a:r>
          </a:p>
          <a:p>
            <a:pPr indent="457200" algn="thaiDist">
              <a:buAutoNum type="thaiNumPeriod"/>
            </a:pPr>
            <a:endParaRPr lang="th-TH" sz="3600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cs typeface="EucrosiaUPC" pitchFamily="18" charset="-34"/>
            </a:endParaRPr>
          </a:p>
        </p:txBody>
      </p:sp>
      <p:sp>
        <p:nvSpPr>
          <p:cNvPr id="7" name="ดาว 7 แฉก 6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428596" y="500042"/>
            <a:ext cx="8215370" cy="5786478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42881" y="2143116"/>
            <a:ext cx="77755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thaiDist">
              <a:buAutoNum type="thaiNumPeriod"/>
            </a:pP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ประเภทของปัญหา</a:t>
            </a:r>
          </a:p>
          <a:p>
            <a:pPr indent="457200" algn="thaiDist">
              <a:buAutoNum type="thaiNumPeriod"/>
            </a:pP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สาเหตุและสภาพแวดล้อมของปัญหา</a:t>
            </a:r>
          </a:p>
          <a:p>
            <a:pPr indent="457200" algn="thaiDist">
              <a:buAutoNum type="thaiNumPeriod"/>
            </a:pP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เป้าหมายของปัญหา</a:t>
            </a:r>
          </a:p>
          <a:p>
            <a:pPr indent="457200" algn="thaiDist">
              <a:buAutoNum type="thaiNumPeriod"/>
            </a:pP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การเลือกวิถีทางแก้ปัญหา</a:t>
            </a:r>
            <a:endParaRPr lang="th-TH" sz="4000" b="1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ngsana New" pitchFamily="18" charset="-34"/>
            </a:endParaRPr>
          </a:p>
        </p:txBody>
      </p:sp>
      <p:sp>
        <p:nvSpPr>
          <p:cNvPr id="4" name="ดาว 7 แฉก 3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428596" y="500042"/>
            <a:ext cx="8215313" cy="5214974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42881" y="571480"/>
            <a:ext cx="77755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thaiDist"/>
            <a:r>
              <a:rPr lang="th-TH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ประเภทของปัญหา</a:t>
            </a:r>
            <a:endParaRPr lang="en-US" sz="4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  <a:p>
            <a:pPr indent="457200" algn="thaiDist"/>
            <a:endParaRPr lang="th-TH" sz="4000" dirty="0" smtClean="0">
              <a:latin typeface="Angsana New" pitchFamily="18" charset="-34"/>
            </a:endParaRPr>
          </a:p>
          <a:p>
            <a:pPr indent="457200" algn="thaiDist"/>
            <a:r>
              <a:rPr lang="th-TH" sz="4000" dirty="0" smtClean="0">
                <a:latin typeface="Angsana New" pitchFamily="18" charset="-34"/>
              </a:rPr>
              <a:t>	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เราแยกประเภทของปัญหาเป็น ๓ ประเภทกว้างๆ โดยคำนึงถึงบุคคลที่เกี่ยวข้อง ดังนี้</a:t>
            </a:r>
          </a:p>
          <a:p>
            <a:pPr indent="457200" algn="thaiDist">
              <a:buAutoNum type="thaiNumPeriod"/>
            </a:pP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ปัญหาเฉพาะบุคคล</a:t>
            </a:r>
          </a:p>
          <a:p>
            <a:pPr indent="457200" algn="thaiDist">
              <a:buAutoNum type="thaiNumPeriod"/>
            </a:pP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ปัญหาเฉพาะกลุ่ม</a:t>
            </a:r>
          </a:p>
          <a:p>
            <a:pPr indent="457200" algn="thaiDist">
              <a:buAutoNum type="thaiNumPeriod"/>
            </a:pP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ปัญหาสาธารณะ</a:t>
            </a:r>
            <a:endParaRPr lang="th-TH" sz="4000" b="1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ngsana New" pitchFamily="18" charset="-34"/>
            </a:endParaRPr>
          </a:p>
        </p:txBody>
      </p:sp>
      <p:sp>
        <p:nvSpPr>
          <p:cNvPr id="7" name="ดาว 7 แฉก 6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428596" y="500042"/>
            <a:ext cx="8215313" cy="5072098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42910" y="1357298"/>
            <a:ext cx="77755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 indent="457200" algn="thaiDist">
              <a:buAutoNum type="thaiNumPeriod"/>
            </a:pPr>
            <a:r>
              <a:rPr lang="th-TH" sz="4000" b="1" dirty="0" smtClean="0">
                <a:solidFill>
                  <a:srgbClr val="FF0000"/>
                </a:solidFill>
                <a:effectLst/>
                <a:latin typeface="Angsana New" pitchFamily="18" charset="-34"/>
              </a:rPr>
              <a:t>ปัญหาเฉพาะบุคคล</a:t>
            </a:r>
          </a:p>
          <a:p>
            <a:pPr indent="457200" algn="thaiDist"/>
            <a:r>
              <a:rPr lang="th-TH" sz="40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	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ได้แก่ ปัญหาที่เกิดขึ้นเฉพาะแก่บุคคลหนึ่งบุคคลเท่านั้น ดังนี้สาเหตุที่มาของปัญหาอาจเชื่อมโยงไปถึงบุคคลอื่นก็ได้ ปัญหาประเภทนี้อาจเป็นได้ทั้งทางกายและทางจิตใจ อาจเป็นปัญหาปัจจุบันทันด่วนหรือปัญหายืดเยื้อเรื้อรังมานานแล้วก็ได้</a:t>
            </a:r>
          </a:p>
        </p:txBody>
      </p:sp>
      <p:sp>
        <p:nvSpPr>
          <p:cNvPr id="8" name="ดาว 7 แฉก 7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714348" y="357166"/>
            <a:ext cx="7715304" cy="5929313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57158" y="714357"/>
            <a:ext cx="835824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th-TH" sz="3200" dirty="0">
                <a:latin typeface="Angsana New" pitchFamily="18" charset="-34"/>
                <a:cs typeface="EucrosiaUPC" pitchFamily="18" charset="-34"/>
              </a:rPr>
              <a:t>			</a:t>
            </a:r>
            <a:r>
              <a:rPr lang="th-TH" sz="36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ภาษา</a:t>
            </a:r>
            <a:r>
              <a:rPr lang="th-TH" sz="3600" b="1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เปรียบเทียบ</a:t>
            </a:r>
            <a:r>
              <a:rPr lang="th-TH" sz="36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กล้อง</a:t>
            </a:r>
            <a:r>
              <a:rPr lang="th-TH" sz="3600" b="1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ส่องความคิด</a:t>
            </a:r>
          </a:p>
          <a:p>
            <a:r>
              <a:rPr lang="th-TH" sz="3600" b="1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		</a:t>
            </a:r>
            <a:r>
              <a:rPr lang="th-TH" sz="36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ภาพ</a:t>
            </a:r>
            <a:r>
              <a:rPr lang="th-TH" sz="3600" b="1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น้ำจิตอาจเห็นได้เด่นใส</a:t>
            </a:r>
          </a:p>
          <a:p>
            <a:r>
              <a:rPr lang="th-TH" sz="3600" b="1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		</a:t>
            </a:r>
            <a:r>
              <a:rPr lang="th-TH" sz="36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ถ้า</a:t>
            </a:r>
            <a:r>
              <a:rPr lang="th-TH" sz="3600" b="1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เขียนพูดปูดเปื้อนเลอะเลือนไป</a:t>
            </a:r>
          </a:p>
          <a:p>
            <a:r>
              <a:rPr lang="th-TH" sz="3600" b="1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		</a:t>
            </a:r>
            <a:r>
              <a:rPr lang="th-TH" sz="36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ก็</a:t>
            </a:r>
            <a:r>
              <a:rPr lang="th-TH" sz="3600" b="1" dirty="0" err="1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น้ำใจฤๅ</a:t>
            </a:r>
            <a:r>
              <a:rPr lang="th-TH" sz="3600" b="1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จะแจ่มแอร่มฤทธิ์</a:t>
            </a:r>
            <a:endParaRPr lang="en-US" sz="3600" b="1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ngsana New" pitchFamily="18" charset="-34"/>
            </a:endParaRPr>
          </a:p>
          <a:p>
            <a:r>
              <a:rPr lang="th-TH" sz="3600" b="1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		</a:t>
            </a:r>
            <a:r>
              <a:rPr lang="th-TH" sz="36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เงา</a:t>
            </a:r>
            <a:r>
              <a:rPr lang="th-TH" sz="3600" b="1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พระปรางค์วัดอรุณอรุณส่อง</a:t>
            </a:r>
          </a:p>
          <a:p>
            <a:r>
              <a:rPr lang="th-TH" sz="3600" b="1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		</a:t>
            </a:r>
            <a:r>
              <a:rPr lang="th-TH" sz="36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ย่อม</a:t>
            </a:r>
            <a:r>
              <a:rPr lang="th-TH" sz="3600" b="1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ผุดผ่องกว่าเงาแห่งเตาอิฐ</a:t>
            </a:r>
          </a:p>
          <a:p>
            <a:r>
              <a:rPr lang="th-TH" sz="3600" b="1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		</a:t>
            </a:r>
            <a:r>
              <a:rPr lang="th-TH" sz="36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ก็</a:t>
            </a:r>
            <a:r>
              <a:rPr lang="th-TH" sz="3600" b="1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คำพูดนั้นเล่าเงาความคิด	</a:t>
            </a:r>
          </a:p>
          <a:p>
            <a:r>
              <a:rPr lang="th-TH" sz="3600" b="1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		</a:t>
            </a:r>
            <a:r>
              <a:rPr lang="th-TH" sz="36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เปรียบ</a:t>
            </a:r>
            <a:r>
              <a:rPr lang="th-TH" sz="3600" b="1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เหมือนพิศพักตร์ชะโงกกะโหลก</a:t>
            </a:r>
            <a:r>
              <a:rPr lang="th-TH" sz="36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ทึก</a:t>
            </a:r>
            <a:r>
              <a:rPr lang="th-TH" sz="36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	</a:t>
            </a:r>
            <a:r>
              <a:rPr lang="th-TH" sz="3600" dirty="0">
                <a:latin typeface="Angsana New" pitchFamily="18" charset="-34"/>
              </a:rPr>
              <a:t>      </a:t>
            </a:r>
          </a:p>
          <a:p>
            <a:r>
              <a:rPr lang="th-TH" sz="3600" dirty="0">
                <a:latin typeface="Angsana New" pitchFamily="18" charset="-34"/>
              </a:rPr>
              <a:t>		</a:t>
            </a:r>
            <a:r>
              <a:rPr lang="th-TH" sz="3600" b="1" dirty="0">
                <a:effectLst/>
                <a:latin typeface="Angsana New" pitchFamily="18" charset="-34"/>
              </a:rPr>
              <a:t>    </a:t>
            </a:r>
            <a:r>
              <a:rPr lang="th-TH" sz="3600" b="1" i="1" dirty="0" smtClean="0">
                <a:solidFill>
                  <a:srgbClr val="FF0000"/>
                </a:solidFill>
                <a:effectLst/>
                <a:latin typeface="Angsana New" pitchFamily="18" charset="-34"/>
              </a:rPr>
              <a:t>พระ</a:t>
            </a:r>
            <a:r>
              <a:rPr lang="th-TH" sz="3600" b="1" i="1" dirty="0">
                <a:solidFill>
                  <a:srgbClr val="FF0000"/>
                </a:solidFill>
                <a:effectLst/>
                <a:latin typeface="Angsana New" pitchFamily="18" charset="-34"/>
              </a:rPr>
              <a:t>ราชวงศ์เธอ กรมหมื่นพิทยาลง</a:t>
            </a:r>
            <a:r>
              <a:rPr lang="th-TH" sz="3600" b="1" i="1" dirty="0" err="1">
                <a:solidFill>
                  <a:srgbClr val="FF0000"/>
                </a:solidFill>
                <a:effectLst/>
                <a:latin typeface="Angsana New" pitchFamily="18" charset="-34"/>
              </a:rPr>
              <a:t>กรณ์</a:t>
            </a:r>
            <a:endParaRPr lang="th-TH" sz="3600" b="1" i="1" dirty="0">
              <a:solidFill>
                <a:srgbClr val="FF0000"/>
              </a:solidFill>
              <a:effectLst/>
              <a:latin typeface="Angsana New" pitchFamily="18" charset="-34"/>
            </a:endParaRPr>
          </a:p>
        </p:txBody>
      </p:sp>
      <p:sp>
        <p:nvSpPr>
          <p:cNvPr id="7" name="ดาว 7 แฉก 6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randomBar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428596" y="1071546"/>
            <a:ext cx="8215313" cy="4500594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42881" y="1428736"/>
            <a:ext cx="77755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thaiDist"/>
            <a:r>
              <a:rPr lang="th-TH" sz="4000" b="1" dirty="0" smtClean="0">
                <a:solidFill>
                  <a:srgbClr val="FF0000"/>
                </a:solidFill>
                <a:effectLst/>
                <a:latin typeface="Angsana New" pitchFamily="18" charset="-34"/>
              </a:rPr>
              <a:t>๒. ปัญหาเฉพาะกลุ่ม</a:t>
            </a:r>
          </a:p>
          <a:p>
            <a:pPr indent="457200" algn="thaiDist"/>
            <a:r>
              <a:rPr lang="th-TH" sz="4000" dirty="0" smtClean="0">
                <a:effectLst/>
                <a:latin typeface="Angsana New" pitchFamily="18" charset="-34"/>
              </a:rPr>
              <a:t>	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ได้แก่ ปัญหาที่กลุ่มบุคคลใดบุคคลหนึ่งประสบความยุ่งยากร่วมกัน กลุ่มบุคคลนี้อาจหมายถึงกลุ่มผู้มีประโยชน์ร่วมกัน กลุ่มผู้อาศัยในชุมชนละแวกเดียวกัน กลุ่มนักเรียนที่จัดกิจกรรมร่วมกัน กลุ่มสมาชิกชมรมเดียวกัน หรือกลุ่มคณะกรรมการชุดเดียวกัน</a:t>
            </a:r>
          </a:p>
        </p:txBody>
      </p:sp>
      <p:sp>
        <p:nvSpPr>
          <p:cNvPr id="8" name="ดาว 7 แฉก 7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428596" y="928670"/>
            <a:ext cx="8215313" cy="4572032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42881" y="571480"/>
            <a:ext cx="777557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thaiDist"/>
            <a:endParaRPr lang="th-TH" sz="4000" b="1" dirty="0" smtClean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ngsana New" pitchFamily="18" charset="-34"/>
            </a:endParaRPr>
          </a:p>
          <a:p>
            <a:pPr indent="457200" algn="thaiDist"/>
            <a:r>
              <a:rPr lang="th-TH" sz="4000" b="1" dirty="0" smtClean="0">
                <a:solidFill>
                  <a:srgbClr val="FF0000"/>
                </a:solidFill>
                <a:effectLst/>
                <a:latin typeface="Angsana New" pitchFamily="18" charset="-34"/>
              </a:rPr>
              <a:t>๓. ปัญหาสาธารณะ</a:t>
            </a:r>
          </a:p>
          <a:p>
            <a:pPr indent="457200" algn="thaiDist"/>
            <a:r>
              <a:rPr lang="th-TH" sz="40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	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เรียกอีกอย่างว่า ปัญหาสังคม เป็นปัญหาที่มีผลกระทบถึงคนทุกคนในสังคมหรือคนส่วนใหญ่ โดยตรงหรือโดยอ้อม     เช่น     ปัญหาการจราจรติดขัดในเมืองใหญ่ ปัญหาน้ำท่วม ปัญหา</a:t>
            </a:r>
            <a:r>
              <a:rPr lang="th-TH" sz="4000" b="1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ยาเสพติด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 ปัญหาอาชญากรรม ปัญหาทางเศรษฐกิจ</a:t>
            </a:r>
          </a:p>
        </p:txBody>
      </p:sp>
      <p:sp>
        <p:nvSpPr>
          <p:cNvPr id="9" name="ดาว 7 แฉก 8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428596" y="500042"/>
            <a:ext cx="8215313" cy="5857916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42910" y="1142984"/>
            <a:ext cx="777557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thaiDist"/>
            <a:r>
              <a:rPr lang="th-TH" sz="4800" b="1" i="1" dirty="0" smtClean="0">
                <a:solidFill>
                  <a:srgbClr val="FF0000"/>
                </a:solidFill>
                <a:latin typeface="Angsana New" pitchFamily="18" charset="-34"/>
              </a:rPr>
              <a:t>สาเหตุและสภาพแวดล้อม</a:t>
            </a:r>
            <a:endParaRPr lang="en-US" sz="4800" b="1" i="1" dirty="0" smtClean="0">
              <a:solidFill>
                <a:srgbClr val="FF0000"/>
              </a:solidFill>
              <a:latin typeface="Angsana New" pitchFamily="18" charset="-34"/>
            </a:endParaRPr>
          </a:p>
          <a:p>
            <a:pPr indent="457200" algn="thaiDist"/>
            <a:endParaRPr lang="th-TH" sz="1600" dirty="0" smtClean="0">
              <a:latin typeface="Angsana New" pitchFamily="18" charset="-34"/>
            </a:endParaRPr>
          </a:p>
          <a:p>
            <a:pPr indent="457200" algn="thaiDist"/>
            <a:r>
              <a:rPr lang="th-TH" sz="3200" dirty="0" smtClean="0">
                <a:latin typeface="Angsana New" pitchFamily="18" charset="-34"/>
              </a:rPr>
              <a:t>	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หลักสำคัญในการแก้ปัญหาข้อหนึ่งก็คือ จะต้องหาสาเหตุสำคัญของปัญหานั้นให้ได้ สาเหตุอาจมีประการเดียวหรือหลายประการก็ได้แล้วแต่กรณี สาเหตุบางอย่างอาจสืบเนื่องมาจากสาเหตุอื่น</a:t>
            </a:r>
          </a:p>
        </p:txBody>
      </p:sp>
      <p:sp>
        <p:nvSpPr>
          <p:cNvPr id="9" name="ดาว 7 แฉก 8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428596" y="500042"/>
            <a:ext cx="8215313" cy="5857916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42881" y="571480"/>
            <a:ext cx="777557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thaiDist"/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เช่น อาการปวดศีรษะ   อาจเกิดจากสาเหตุต่างๆ     เป็นต้นว่า   เป็นไข้   ใช้สายตามากเกินไป  สายตาสั้น (โดยผู้ป่วยไม่รู้ตัว) ความเครียด หรืออาการของโรคประสาท นอกจากนี้ยังต้องมีสภาพแวดล้อมของปัญหานี้ด้วยว่า ผู้ป่วยกำลังอยู่ ณ สถานที่ใด มีบุคคลอื่นพอจะช่วยได้หรือไม่ สถานที่นั้นมีเส้นทางคมนาคมติดต่อ            กับสถานที่อื่นอย่างไร อยู่ใกล้หรือไกลแพทย์              หรือสถานพยาบาล</a:t>
            </a:r>
          </a:p>
        </p:txBody>
      </p:sp>
      <p:sp>
        <p:nvSpPr>
          <p:cNvPr id="8" name="ดาว 7 แฉก 7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428596" y="500042"/>
            <a:ext cx="8215313" cy="5643602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42881" y="571480"/>
            <a:ext cx="7775575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thaiDist"/>
            <a:r>
              <a:rPr lang="th-TH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เป้าหมายของปัญหา</a:t>
            </a:r>
            <a:endParaRPr lang="en-US" sz="4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  <a:p>
            <a:pPr indent="457200" algn="thaiDist"/>
            <a:endParaRPr lang="th-TH" sz="4000" dirty="0" smtClean="0">
              <a:latin typeface="Angsana New" pitchFamily="18" charset="-34"/>
            </a:endParaRPr>
          </a:p>
          <a:p>
            <a:pPr indent="457200" algn="thaiDist"/>
            <a:r>
              <a:rPr lang="th-TH" sz="4000" dirty="0" smtClean="0">
                <a:latin typeface="Angsana New" pitchFamily="18" charset="-34"/>
              </a:rPr>
              <a:t>	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เป้าหมายในการแก้ปัญหา คือ การปลอดภัย      อย่างถาวรจากสภาพที่ไม่พึงประสงค์ ซึ่งเราจะพอคาดคะเนได้ว่าเป้าหมายในการแก้ปัญหาของเราคืออะไร เช่น ถ้าเราเปิดร้านขายอาหาร แล้วอาหารของเราขายไม่ดีสู้ร้านอื่นไม่ได้ เป้าหมายของเราคือ ทำอย่างไรให้อาหารของเราขายดีสู้ร้านอื่นเขาได้</a:t>
            </a:r>
            <a:endParaRPr lang="th-TH" sz="4000" b="1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ngsana New" pitchFamily="18" charset="-34"/>
            </a:endParaRPr>
          </a:p>
        </p:txBody>
      </p:sp>
      <p:sp>
        <p:nvSpPr>
          <p:cNvPr id="8" name="ดาว 7 แฉก 7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428596" y="500042"/>
            <a:ext cx="8215313" cy="6357958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14348" y="357166"/>
            <a:ext cx="777557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thaiDist"/>
            <a:r>
              <a:rPr lang="th-TH" sz="4800" i="1" dirty="0" smtClean="0">
                <a:solidFill>
                  <a:srgbClr val="FF0000"/>
                </a:solidFill>
                <a:latin typeface="Angsana New" pitchFamily="18" charset="-34"/>
              </a:rPr>
              <a:t>การเลือกวิถีทางแก้ปัญหา</a:t>
            </a:r>
            <a:endParaRPr lang="en-US" sz="4800" i="1" dirty="0" smtClean="0">
              <a:solidFill>
                <a:srgbClr val="FF0000"/>
              </a:solidFill>
              <a:latin typeface="Angsana New" pitchFamily="18" charset="-34"/>
            </a:endParaRPr>
          </a:p>
          <a:p>
            <a:pPr indent="457200" algn="thaiDist"/>
            <a:endParaRPr lang="th-TH" sz="1600" dirty="0" smtClean="0">
              <a:latin typeface="Angsana New" pitchFamily="18" charset="-34"/>
            </a:endParaRPr>
          </a:p>
          <a:p>
            <a:pPr indent="457200" algn="thaiDist"/>
            <a:r>
              <a:rPr lang="th-TH" sz="36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	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การแก้ปัญหาต้องใช้ความพยายาม ใช้เวลา ทรัพยากรจึงจะบรรลุเป้าหมาย วิถีทางในการแก้ปัญหามีหลายทาง   หากใช้ความคิดวิเคราะห์ให้ถี่ถ้วนรอบคอบจะทำให้พบวิถีทางแก้ปัญหา</a:t>
            </a:r>
            <a:r>
              <a:rPr lang="th-TH" sz="4000" b="1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ได้มาก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ขึ้น การตัดสินใจเลือกวิถีทางที่เหมาะสมนั้น โดยปกติจะเลือกวิถีทางที่มีอุปสรรคน้อยที่สุด อยู่ในวิสัยที่จะปฏิบัติได้ ไม่ก่อให้เกิดความยุ่งยากตามมา         และให้ความมั่นใจมากที่สุดว่าจะประสบความสำเร็จ</a:t>
            </a:r>
            <a:endParaRPr lang="th-TH" sz="4000" b="1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ngsana New" pitchFamily="18" charset="-34"/>
            </a:endParaRPr>
          </a:p>
        </p:txBody>
      </p:sp>
      <p:sp>
        <p:nvSpPr>
          <p:cNvPr id="7" name="ดาว 7 แฉก 6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428596" y="500042"/>
            <a:ext cx="8215313" cy="5429288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42910" y="1500174"/>
            <a:ext cx="777557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thaiDist"/>
            <a:r>
              <a:rPr lang="th-TH" sz="4800" b="1" dirty="0" smtClean="0">
                <a:solidFill>
                  <a:srgbClr val="FF0000"/>
                </a:solidFill>
                <a:latin typeface="Angsana New" pitchFamily="18" charset="-34"/>
              </a:rPr>
              <a:t>หลักสำคัญในการแก้ปัญหา</a:t>
            </a:r>
            <a:endParaRPr lang="en-US" sz="4800" b="1" dirty="0" smtClean="0">
              <a:solidFill>
                <a:srgbClr val="FF0000"/>
              </a:solidFill>
              <a:latin typeface="Angsana New" pitchFamily="18" charset="-34"/>
            </a:endParaRPr>
          </a:p>
          <a:p>
            <a:pPr indent="457200" algn="thaiDist"/>
            <a:endParaRPr lang="th-TH" sz="1600" dirty="0" smtClean="0">
              <a:cs typeface="EucrosiaUPC" pitchFamily="18" charset="-34"/>
            </a:endParaRPr>
          </a:p>
          <a:p>
            <a:pPr indent="457200" algn="thaiDist"/>
            <a:r>
              <a:rPr lang="th-TH" sz="3600" dirty="0" smtClean="0">
                <a:cs typeface="EucrosiaUPC" pitchFamily="18" charset="-34"/>
              </a:rPr>
              <a:t>	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การคิดหาวิถีทางแก้ปัญหาต้องใช้วิธีคิด              เชิงสังเคราะห์ เมื่อจะเลือกวิถีทางที่ดีที่สุดควรใช้วิธีคิดเชิงประเมินค่า หลักสำคัญในการแก้ปัญหามีดังนี้</a:t>
            </a:r>
          </a:p>
          <a:p>
            <a:pPr indent="457200" algn="thaiDist">
              <a:buAutoNum type="thaiNumPeriod"/>
            </a:pPr>
            <a:endParaRPr lang="th-TH" sz="4000" dirty="0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Angsana New" pitchFamily="18" charset="-34"/>
            </a:endParaRPr>
          </a:p>
        </p:txBody>
      </p:sp>
      <p:sp>
        <p:nvSpPr>
          <p:cNvPr id="7" name="ดาว 7 แฉก 6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428596" y="500042"/>
            <a:ext cx="8215313" cy="5429288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42910" y="1071546"/>
            <a:ext cx="777557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thaiDist">
              <a:buAutoNum type="thaiNumPeriod"/>
            </a:pP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ทำความเข้าใจลักษณะของปัญหาและวางขอบเขต</a:t>
            </a: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 </a:t>
            </a:r>
            <a:b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</a:b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     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ของปัญหา</a:t>
            </a:r>
          </a:p>
          <a:p>
            <a:pPr indent="457200" algn="thaiDist">
              <a:buAutoNum type="thaiNumPeriod"/>
            </a:pP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พิจารณาสาเหตุของปัญหา</a:t>
            </a:r>
          </a:p>
          <a:p>
            <a:pPr indent="457200" algn="thaiDist">
              <a:buAutoNum type="thaiNumPeriod"/>
            </a:pP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วางเป้าหมายในการแก้ปัญหา</a:t>
            </a:r>
          </a:p>
          <a:p>
            <a:pPr indent="457200" algn="thaiDist">
              <a:buAutoNum type="thaiNumPeriod"/>
            </a:pP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คิดหาวิถีทางต่างๆ ในการแก้ปัญหาเท่าที่จะเป็นไปได้</a:t>
            </a:r>
          </a:p>
          <a:p>
            <a:pPr indent="457200" algn="thaiDist">
              <a:buAutoNum type="thaiNumPeriod"/>
            </a:pP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เลือกวิถีทางแก้ปัญหาที่ดีที่สุดที่จะทำให้บรรลุ</a:t>
            </a: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   </a:t>
            </a:r>
            <a:b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</a:b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     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เป้าหมายที่วางไว้</a:t>
            </a:r>
          </a:p>
        </p:txBody>
      </p:sp>
      <p:sp>
        <p:nvSpPr>
          <p:cNvPr id="7" name="ดาว 7 แฉก 6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428596" y="500042"/>
            <a:ext cx="8215313" cy="3571900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42910" y="571480"/>
            <a:ext cx="777554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thaiDist"/>
            <a:endParaRPr lang="th-TH" sz="1600" dirty="0" smtClean="0">
              <a:cs typeface="EucrosiaUPC" pitchFamily="18" charset="-34"/>
            </a:endParaRPr>
          </a:p>
          <a:p>
            <a:pPr indent="457200"/>
            <a:r>
              <a:rPr lang="th-TH" sz="3600" dirty="0" smtClean="0">
                <a:cs typeface="EucrosiaUPC" pitchFamily="18" charset="-34"/>
              </a:rPr>
              <a:t>	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cs typeface="EucrosiaUPC" pitchFamily="18" charset="-34"/>
              </a:rPr>
              <a:t>ความสามารถในการคิดแก้ปัญหาต้องอาศัย</a:t>
            </a: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cs typeface="EucrosiaUPC" pitchFamily="18" charset="-34"/>
              </a:rPr>
              <a:t>    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cs typeface="EucrosiaUPC" pitchFamily="18" charset="-34"/>
              </a:rPr>
              <a:t>การคิดเชิงวิเคราะห์ </a:t>
            </a: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cs typeface="EucrosiaUPC" pitchFamily="18" charset="-34"/>
              </a:rPr>
              <a:t>    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cs typeface="EucrosiaUPC" pitchFamily="18" charset="-34"/>
              </a:rPr>
              <a:t>สังเคราะห์ </a:t>
            </a: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cs typeface="EucrosiaUPC" pitchFamily="18" charset="-34"/>
              </a:rPr>
              <a:t> 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cs typeface="EucrosiaUPC" pitchFamily="18" charset="-34"/>
              </a:rPr>
              <a:t>และประเมินค่า </a:t>
            </a: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cs typeface="EucrosiaUPC" pitchFamily="18" charset="-34"/>
              </a:rPr>
              <a:t> 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cs typeface="EucrosiaUPC" pitchFamily="18" charset="-34"/>
              </a:rPr>
              <a:t>จะพัฒนาให้สูงขึ้นได้ก็อยู่ที่การฝึกฝนอย่างสม่ำเสมอและต่อเนื่อง</a:t>
            </a:r>
            <a:r>
              <a:rPr lang="en-US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cs typeface="EucrosiaUPC" pitchFamily="18" charset="-34"/>
              </a:rPr>
              <a:t>    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cs typeface="EucrosiaUPC" pitchFamily="18" charset="-34"/>
              </a:rPr>
              <a:t> หากทำได้ย่อมประสบความสำเร็จในการฝึกทักษะทางภาษาอย่างแน่นอน</a:t>
            </a:r>
          </a:p>
        </p:txBody>
      </p:sp>
      <p:pic>
        <p:nvPicPr>
          <p:cNvPr id="5" name="Picture 9" descr="T02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857628"/>
            <a:ext cx="3389313" cy="26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ดาว 7 แฉก 8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142976" y="2643183"/>
            <a:ext cx="7173937" cy="17859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th-TH" sz="50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EucrosiaUPC"/>
              </a:rPr>
              <a:t>การใช้ภาษาพัฒนาความคิด</a:t>
            </a:r>
            <a:endParaRPr lang="th-TH" sz="5000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EucrosiaUPC"/>
            </a:endParaRPr>
          </a:p>
        </p:txBody>
      </p:sp>
      <p:sp>
        <p:nvSpPr>
          <p:cNvPr id="9" name="ดาว 7 แฉก 8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 advTm="15000">
    <p:dissolv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428596" y="500042"/>
            <a:ext cx="8215313" cy="5857916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42881" y="571480"/>
            <a:ext cx="7775575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thaiDist"/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ภาษากับความคิด</a:t>
            </a:r>
            <a:endParaRPr lang="en-US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  <a:p>
            <a:pPr indent="457200" algn="thaiDist"/>
            <a:endParaRPr lang="th-TH" sz="1600" dirty="0" smtClean="0">
              <a:latin typeface="Angsana New" pitchFamily="18" charset="-34"/>
            </a:endParaRPr>
          </a:p>
          <a:p>
            <a:pPr indent="457200" algn="thaiDist"/>
            <a:r>
              <a:rPr lang="th-TH" sz="3600" dirty="0" smtClean="0">
                <a:latin typeface="Angsana New" pitchFamily="18" charset="-34"/>
              </a:rPr>
              <a:t>	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ความคิดเป็นปัจจัยสำคัญยิ่งต่อการแสดงออก    ของมนุษย์ เมื่อมนุษย์สื่อสารกันย่อมใช้ภาษาเป็นเครื่องมือแทนความคิด เพื่อแสดงออกให้ปรากฏ         หากมนุษย์ไม่มีโอกาสได้แสดงออกหรือถูกสกัดกั้นไม่ให้แสดงออก   ย่อมเป็นการยากที่ความคิดจะพัฒนาไปได้ จึงอาจกล่าวได้ว่าภาษาเป็นเครื่องมือสำคัญที่สุดอย่างหนึ่งของการพัฒนาความคิด</a:t>
            </a:r>
            <a:endParaRPr lang="th-TH" sz="4000" b="1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ngsana New" pitchFamily="18" charset="-34"/>
            </a:endParaRPr>
          </a:p>
        </p:txBody>
      </p:sp>
      <p:sp>
        <p:nvSpPr>
          <p:cNvPr id="7" name="ดาว 7 แฉก 6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387322" y="500042"/>
            <a:ext cx="8215313" cy="5572164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42910" y="1214422"/>
            <a:ext cx="7775575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spAutoFit/>
          </a:bodyPr>
          <a:lstStyle/>
          <a:p>
            <a:pPr indent="457200" algn="thaiDist"/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บทบาท</a:t>
            </a:r>
            <a:r>
              <a:rPr lang="th-TH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ของภาษาในการพัฒนาความคิด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  <a:p>
            <a:pPr indent="457200" algn="thaiDist"/>
            <a:r>
              <a:rPr lang="th-TH" sz="3200" dirty="0">
                <a:latin typeface="Angsana New" pitchFamily="18" charset="-34"/>
              </a:rPr>
              <a:t>	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มนุษย์แสดงความคิดด้วยการกระทำและการใช้ภาษา  การกระทำบางครั้งต้องอธิบายเพื่อให้เข้าใจชัดเจน การใช้ภาษาอธิบายความคิดจึงมีประโยชน์ คือ ช่วยให้ผู้อื่นเข้าใจ ช่วยให้ผู้ใช้ภาษาได้ขัดเกลาความคิดให้พัฒนายิ่งขึ้น</a:t>
            </a:r>
            <a:endParaRPr lang="th-TH" sz="4000" b="1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ngsana New" pitchFamily="18" charset="-34"/>
            </a:endParaRPr>
          </a:p>
        </p:txBody>
      </p:sp>
      <p:sp>
        <p:nvSpPr>
          <p:cNvPr id="7" name="ดาว 7 แฉก 6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387322" y="500042"/>
            <a:ext cx="8215313" cy="5572164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42910" y="1142984"/>
            <a:ext cx="77755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thaiDist"/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ในขณะที่มนุษย์ใช้ความคิดย่อมใช้ภาษาเป็นเครื่องมือในการคิดไปด้วยโดยอัตโนมัติ ภาษาจึงเปรียบประดุจเงาที่ติดตามไปกับความคิดตลอดเวลา   ความสามารถ</a:t>
            </a:r>
            <a:b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</a:b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ในการคิดมีอยู่อย่างจำกัด   ความสามารถในการใช้ภาษาก็จะถูกจำกัดไปด้วย        ทำให้ความสามารถในการคิดถูกจำกัดลง   เป็นผลปฏิกิริยาลูกโซ่</a:t>
            </a:r>
            <a:endParaRPr lang="th-TH" sz="4000" b="1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ngsana New" pitchFamily="18" charset="-34"/>
            </a:endParaRPr>
          </a:p>
        </p:txBody>
      </p:sp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sp>
        <p:nvSpPr>
          <p:cNvPr id="7" name="ดาว 7 แฉก 6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6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7003"/>
                            </p:stCondLst>
                            <p:childTnLst>
                              <p:par>
                                <p:cTn id="14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5125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428596" y="500042"/>
            <a:ext cx="8215313" cy="4929222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42881" y="571480"/>
            <a:ext cx="777557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thaiDist"/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วิธีคิด</a:t>
            </a:r>
            <a:endParaRPr lang="en-US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  <a:p>
            <a:pPr indent="457200" algn="thaiDist"/>
            <a:endParaRPr lang="th-TH" sz="1600" dirty="0" smtClean="0">
              <a:cs typeface="EucrosiaUPC" pitchFamily="18" charset="-34"/>
            </a:endParaRPr>
          </a:p>
          <a:p>
            <a:pPr indent="457200" algn="thaiDist"/>
            <a:r>
              <a:rPr lang="th-TH" sz="36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cs typeface="EucrosiaUPC" pitchFamily="18" charset="-34"/>
              </a:rPr>
              <a:t>	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วิธีคิดของมนุษย์อาจแบ่งได้หลายประเภท ดังนี้</a:t>
            </a:r>
          </a:p>
          <a:p>
            <a:pPr indent="457200" algn="thaiDist">
              <a:buAutoNum type="thaiNumPeriod"/>
            </a:pP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วิธีคิดเชิงวิเคราะห์</a:t>
            </a:r>
          </a:p>
          <a:p>
            <a:pPr indent="457200" algn="thaiDist">
              <a:buAutoNum type="thaiNumPeriod"/>
            </a:pP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วิธีคิดเชิงสังเคราะห์</a:t>
            </a:r>
          </a:p>
          <a:p>
            <a:pPr indent="457200">
              <a:buAutoNum type="thaiNumPeriod"/>
            </a:pP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วิธีคิดเชิงประเมินค่า</a:t>
            </a:r>
            <a:b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</a:b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๔.  วิธีคิดแก้ปัญหา</a:t>
            </a:r>
            <a:endParaRPr lang="th-TH" sz="4000" b="1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ngsana New" pitchFamily="18" charset="-34"/>
            </a:endParaRPr>
          </a:p>
        </p:txBody>
      </p:sp>
      <p:sp>
        <p:nvSpPr>
          <p:cNvPr id="7" name="ดาว 7 แฉก 6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มุมมน 4"/>
          <p:cNvSpPr/>
          <p:nvPr/>
        </p:nvSpPr>
        <p:spPr>
          <a:xfrm>
            <a:off x="428596" y="928670"/>
            <a:ext cx="8215313" cy="4929222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42881" y="571480"/>
            <a:ext cx="7775575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thaiDist"/>
            <a:endParaRPr lang="th-TH" sz="4800" b="1" i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  <a:p>
            <a:pPr indent="457200" algn="thaiDist"/>
            <a:r>
              <a:rPr lang="th-TH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วิธีคิดเชิงวิเคราะห์</a:t>
            </a:r>
            <a:endParaRPr lang="en-US" sz="4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  <a:p>
            <a:pPr indent="457200" algn="thaiDist"/>
            <a:endParaRPr lang="th-TH" sz="1600" dirty="0" smtClean="0">
              <a:latin typeface="Angsana New" pitchFamily="18" charset="-34"/>
            </a:endParaRPr>
          </a:p>
          <a:p>
            <a:pPr indent="457200" algn="thaiDist"/>
            <a:r>
              <a:rPr lang="th-TH" sz="3600" dirty="0" smtClean="0">
                <a:latin typeface="Angsana New" pitchFamily="18" charset="-34"/>
              </a:rPr>
              <a:t>	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การวิเคราะห์ คือ การพิจารณาแยกสิ่งใดสิ่งหนึ่งออกเป็นส่วนๆ เพื่อทำความเข้าใจแต่ละส่วนให้</a:t>
            </a:r>
            <a:r>
              <a:rPr lang="th-TH" sz="4000" b="1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แจ่ม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แจ้ง แล้วทำความเข้าใจว่าแต่ละส่วนสัมพันธ์เกี่ยวเนื่องกันอย่างไร</a:t>
            </a:r>
            <a:endParaRPr lang="th-TH" sz="4000" b="1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ngsana New" pitchFamily="18" charset="-34"/>
            </a:endParaRPr>
          </a:p>
        </p:txBody>
      </p:sp>
      <p:sp>
        <p:nvSpPr>
          <p:cNvPr id="8" name="ดาว 7 แฉก 7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285720" y="214290"/>
            <a:ext cx="8643998" cy="6357982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42881" y="571480"/>
            <a:ext cx="7775575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thaiDist"/>
            <a:r>
              <a:rPr lang="th-TH" sz="3600" dirty="0" smtClean="0">
                <a:cs typeface="EucrosiaUPC" pitchFamily="18" charset="-34"/>
              </a:rPr>
              <a:t>	</a:t>
            </a:r>
            <a:r>
              <a:rPr lang="th-TH" sz="4000" b="1" dirty="0" smtClean="0"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ขั้นตอนของวิธีคิดเชิงวิเคราะห์</a:t>
            </a:r>
            <a:r>
              <a:rPr lang="th-TH" sz="4000" b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 </a:t>
            </a:r>
            <a:r>
              <a:rPr lang="th-TH" sz="40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ทำได้ดังนี้</a:t>
            </a:r>
          </a:p>
          <a:p>
            <a:pPr indent="457200">
              <a:buAutoNum type="thaiNumPeriod"/>
            </a:pPr>
            <a:r>
              <a:rPr lang="th-TH" sz="38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กำหนดขอบเขตหรือนิยามสิ่งที่จะวิเคราะห์ให้ชัดเจน</a:t>
            </a:r>
            <a:r>
              <a:rPr lang="en-US" sz="38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/>
            </a:r>
            <a:br>
              <a:rPr lang="en-US" sz="38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</a:br>
            <a:r>
              <a:rPr lang="en-US" sz="38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     </a:t>
            </a:r>
            <a:r>
              <a:rPr lang="th-TH" sz="38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ว่าจะวิเคราะห์อะไร</a:t>
            </a:r>
          </a:p>
          <a:p>
            <a:pPr indent="457200" algn="thaiDist">
              <a:buAutoNum type="thaiNumPeriod"/>
            </a:pPr>
            <a:r>
              <a:rPr lang="th-TH" sz="38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กำหนดจุดมุ่งหมายให้ชัดเจนว่าจะวิเคราะห์เพื่ออะไร</a:t>
            </a:r>
          </a:p>
          <a:p>
            <a:pPr indent="457200" algn="thaiDist">
              <a:buAutoNum type="thaiNumPeriod"/>
            </a:pPr>
            <a:r>
              <a:rPr lang="th-TH" sz="38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พิจารณาหลักความรู้หรือทฤษฎีว่าจะใช้หลักใดเป็น</a:t>
            </a:r>
            <a:r>
              <a:rPr lang="en-US" sz="38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/>
            </a:r>
            <a:br>
              <a:rPr lang="en-US" sz="38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</a:br>
            <a:r>
              <a:rPr lang="en-US" sz="38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      </a:t>
            </a:r>
            <a:r>
              <a:rPr lang="th-TH" sz="38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เครื่องมือในการวิเคราะห์</a:t>
            </a:r>
          </a:p>
          <a:p>
            <a:pPr indent="457200" algn="thaiDist">
              <a:buAutoNum type="thaiNumPeriod"/>
            </a:pPr>
            <a:r>
              <a:rPr lang="th-TH" sz="38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ใช้หลักความรู้ให้ตรงกับเรื่องที่วิเคราะห์ และควรรู้ว่า       </a:t>
            </a:r>
            <a:r>
              <a:rPr lang="en-US" sz="38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/>
            </a:r>
            <a:br>
              <a:rPr lang="en-US" sz="38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</a:br>
            <a:r>
              <a:rPr lang="en-US" sz="38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     </a:t>
            </a:r>
            <a:r>
              <a:rPr lang="th-TH" sz="38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จะวิเคราะห์อย่างไร</a:t>
            </a:r>
          </a:p>
          <a:p>
            <a:pPr indent="457200" algn="thaiDist">
              <a:buAutoNum type="thaiNumPeriod"/>
            </a:pPr>
            <a:r>
              <a:rPr lang="th-TH" sz="3800" b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</a:rPr>
              <a:t>สรุปและรายงานผลการวิเคราะห์ให้เป็นระเบียบชัดเจน</a:t>
            </a:r>
            <a:endParaRPr lang="th-TH" sz="3800" b="1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ngsana New" pitchFamily="18" charset="-34"/>
            </a:endParaRPr>
          </a:p>
        </p:txBody>
      </p:sp>
      <p:sp>
        <p:nvSpPr>
          <p:cNvPr id="7" name="ดาว 7 แฉก 6"/>
          <p:cNvSpPr/>
          <p:nvPr/>
        </p:nvSpPr>
        <p:spPr>
          <a:xfrm>
            <a:off x="142875" y="142875"/>
            <a:ext cx="785813" cy="714375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advClick="0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ทางเดิน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ทางเดิน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ทางเดิน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3908436</TotalTime>
  <Words>255</Words>
  <Application>Microsoft Office PowerPoint</Application>
  <PresentationFormat>นำเสนอทางหน้าจอ (4:3)</PresentationFormat>
  <Paragraphs>98</Paragraphs>
  <Slides>28</Slides>
  <Notes>2</Notes>
  <HiddenSlides>0</HiddenSlides>
  <MMClips>1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28</vt:i4>
      </vt:variant>
    </vt:vector>
  </HeadingPairs>
  <TitlesOfParts>
    <vt:vector size="29" baseType="lpstr">
      <vt:lpstr>ทางเดิน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ภาพนิ่ง 25</vt:lpstr>
      <vt:lpstr>ภาพนิ่ง 26</vt:lpstr>
      <vt:lpstr>ภาพนิ่ง 27</vt:lpstr>
      <vt:lpstr>ภาพนิ่ง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Home</dc:creator>
  <cp:lastModifiedBy>24ViChakarn</cp:lastModifiedBy>
  <cp:revision>204</cp:revision>
  <dcterms:created xsi:type="dcterms:W3CDTF">2009-06-24T14:08:50Z</dcterms:created>
  <dcterms:modified xsi:type="dcterms:W3CDTF">2012-10-02T02:38:15Z</dcterms:modified>
</cp:coreProperties>
</file>