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3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7099300" cy="93853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D60093"/>
    <a:srgbClr val="FF0066"/>
    <a:srgbClr val="6600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956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94D6A-D56A-4407-91E5-09EB0033D2B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390BD-0BA4-4633-8597-E14ABBE90C3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207EE6-8C5B-46E6-8A50-09528E3B74D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295EE4-41B4-460C-A013-85FBED0D774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DEA633-18A2-4A2E-9324-6B284FC6365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85DD7-E366-42AC-8E08-50AAC5986DD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93ABCF-9496-4AC0-B4F5-684A2DCA0E0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F2F1B-B47C-4E79-B7F0-C390BF4634F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6828B-9D27-4E89-90D9-96F6A3F5E280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0D5AE-3159-4A04-ABA9-7B68B042F8DC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BDB8E-E49C-4C93-AC1D-D4F2606D4828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8EE3DD-1F6C-4C58-A713-7DC68CC9AD83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2.wav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3.wav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4.wav" TargetMode="Externa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4.wav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5.wav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588;&#3641;&#3656;1.wav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5.wav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6.wa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6.wav" TargetMode="Externa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7.wa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1.wav" TargetMode="Externa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7.wav" TargetMode="Externa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8.wav" TargetMode="Externa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8.wav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9.wav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9.wav" TargetMode="Externa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0.wav" TargetMode="Externa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0.wav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1.wav" TargetMode="Externa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2.wav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3.wa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2.wav" TargetMode="Externa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2.wav" TargetMode="External"/><Relationship Id="rId4" Type="http://schemas.openxmlformats.org/officeDocument/2006/relationships/image" Target="../media/image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3.wav" TargetMode="External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4.wav" TargetMode="Externa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4.wav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5.wav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4.wav" TargetMode="External"/><Relationship Id="rId4" Type="http://schemas.openxmlformats.org/officeDocument/2006/relationships/image" Target="../media/image6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588;&#3641;&#3656;2.wav" TargetMode="Externa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6.wav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588;&#3641;&#3656;3.wav" TargetMode="External"/><Relationship Id="rId4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5.wav" TargetMode="Externa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.wav" TargetMode="External"/><Relationship Id="rId4" Type="http://schemas.openxmlformats.org/officeDocument/2006/relationships/image" Target="../media/image6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5.wav" TargetMode="External"/><Relationship Id="rId4" Type="http://schemas.openxmlformats.org/officeDocument/2006/relationships/image" Target="../media/image6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7.wav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588;&#3641;&#3656;4.wav" TargetMode="External"/><Relationship Id="rId4" Type="http://schemas.openxmlformats.org/officeDocument/2006/relationships/image" Target="../media/image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6.wav" TargetMode="External"/><Relationship Id="rId4" Type="http://schemas.openxmlformats.org/officeDocument/2006/relationships/image" Target="../media/image6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8.wav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9.wav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20.wav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6.wav" TargetMode="External"/><Relationship Id="rId4" Type="http://schemas.openxmlformats.org/officeDocument/2006/relationships/image" Target="../media/image1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21.wav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22.wa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3.wav" TargetMode="External"/><Relationship Id="rId4" Type="http://schemas.openxmlformats.org/officeDocument/2006/relationships/image" Target="../media/image6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Thai7.wav" TargetMode="External"/><Relationship Id="rId4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2.wav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3.wav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48;&#3604;&#3637;&#3656;&#3618;&#3623;1.wav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user\My%20Documents\&#3652;&#3607;&#3618;17.wav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857232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สื่อคอมพิวเตอร์ช่วยสอน  </a:t>
            </a:r>
          </a:p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เรื่อง  ระดับภาษา</a:t>
            </a:r>
            <a:endParaRPr lang="en-US" sz="6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illeniaUPC" pitchFamily="18" charset="-34"/>
            </a:endParaRPr>
          </a:p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แผนการจัดการเรียนรู้ที่ ๑๕</a:t>
            </a:r>
          </a:p>
          <a:p>
            <a:pPr algn="ctr"/>
            <a:r>
              <a:rPr lang="th-TH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นางบุษบา    </a:t>
            </a:r>
            <a:r>
              <a:rPr lang="th-TH" sz="8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โห</a:t>
            </a:r>
            <a:r>
              <a:rPr lang="th-TH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ระวงศ์</a:t>
            </a:r>
          </a:p>
          <a:p>
            <a:pPr algn="ctr"/>
            <a:r>
              <a:rPr lang="th-TH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DilleniaUPC" pitchFamily="18" charset="-34"/>
              </a:rPr>
              <a:t>โรงเรียนบางปะกอกวิทยาคม</a:t>
            </a:r>
            <a:endParaRPr lang="th-TH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DilleniaUPC" pitchFamily="18" charset="-34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642910" y="500042"/>
            <a:ext cx="80645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600" b="1" dirty="0">
                <a:latin typeface="Angsana New" pitchFamily="18" charset="-34"/>
              </a:rPr>
              <a:t>ปัจจัยกำหนดระดับภาษา</a:t>
            </a:r>
            <a:r>
              <a:rPr lang="th-TH" sz="3600" dirty="0">
                <a:latin typeface="Angsana New" pitchFamily="18" charset="-34"/>
              </a:rPr>
              <a:t>  มีดังนี้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>
                <a:latin typeface="Angsana New" pitchFamily="18" charset="-34"/>
              </a:rPr>
              <a:t>          </a:t>
            </a:r>
            <a:r>
              <a:rPr lang="th-TH" sz="3600" dirty="0" smtClean="0">
                <a:latin typeface="Angsana New" pitchFamily="18" charset="-34"/>
              </a:rPr>
              <a:t>๑.  </a:t>
            </a:r>
            <a:r>
              <a:rPr lang="th-TH" sz="3600" dirty="0">
                <a:latin typeface="Angsana New" pitchFamily="18" charset="-34"/>
              </a:rPr>
              <a:t>โอกาสและสถานที่  การสื่อสารกับบุคคลกลุ่มใหญ่หรือในที่ประชุมจะใช้ภาษาระดับที่ต่างจากการสื่อสารกันที่บ้านหรือที่ตลาดร้านค้า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>
                <a:latin typeface="Angsana New" pitchFamily="18" charset="-34"/>
              </a:rPr>
              <a:t>          </a:t>
            </a:r>
            <a:r>
              <a:rPr lang="th-TH" sz="3600" dirty="0" smtClean="0">
                <a:latin typeface="Angsana New" pitchFamily="18" charset="-34"/>
              </a:rPr>
              <a:t>๒.  </a:t>
            </a:r>
            <a:r>
              <a:rPr lang="th-TH" sz="3600" dirty="0">
                <a:latin typeface="Angsana New" pitchFamily="18" charset="-34"/>
              </a:rPr>
              <a:t>สัมพันธภาพระหว่างบุคคล  เช่น  เพื่อนสนิท  คนเพิ่งจะรู้จักกัน  ไม่เคยรู้จักกันมาก่อน  เหล่านี้ล้วนเป็นปัจจัยกำหนดระดับภาษาในการ</a:t>
            </a:r>
            <a:r>
              <a:rPr lang="th-TH" sz="3600" dirty="0" smtClean="0">
                <a:latin typeface="Angsana New" pitchFamily="18" charset="-34"/>
              </a:rPr>
              <a:t>สื่อสาร ทั้งนี้</a:t>
            </a:r>
            <a:r>
              <a:rPr lang="th-TH" sz="3600" dirty="0">
                <a:latin typeface="Angsana New" pitchFamily="18" charset="-34"/>
              </a:rPr>
              <a:t>ต้องขึ้นอยู่กับโอกาสและสถานที่ด้วย</a:t>
            </a:r>
            <a:br>
              <a:rPr lang="th-TH" sz="3600" dirty="0">
                <a:latin typeface="Angsana New" pitchFamily="18" charset="-34"/>
              </a:rPr>
            </a:br>
            <a:endParaRPr lang="th-TH" sz="3600" dirty="0">
              <a:latin typeface="Angsana New" pitchFamily="18" charset="-34"/>
            </a:endParaRPr>
          </a:p>
        </p:txBody>
      </p:sp>
      <p:pic>
        <p:nvPicPr>
          <p:cNvPr id="5" name="เดี่ยว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2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12775" y="1268413"/>
            <a:ext cx="7775575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>
              <a:buAutoNum type="thaiNumPeriod" startAt="3"/>
            </a:pPr>
            <a:r>
              <a:rPr lang="th-TH" sz="3600" dirty="0" smtClean="0">
                <a:latin typeface="Angsana New" pitchFamily="18" charset="-34"/>
              </a:rPr>
              <a:t>ลักษณะ</a:t>
            </a:r>
            <a:r>
              <a:rPr lang="th-TH" sz="3600" dirty="0">
                <a:latin typeface="Angsana New" pitchFamily="18" charset="-34"/>
              </a:rPr>
              <a:t>ของเนื้อหา  เนื้อหาเกี่ยวกับเรื่องส่วนตัวมักใช้ภาษาระดับไม่เป็นทางการหรือกันเอง  เนื้อหาเกี่ยวกับวิชาการต้องใช้ภาษาระดับทางการ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>
                <a:latin typeface="Angsana New" pitchFamily="18" charset="-34"/>
              </a:rPr>
              <a:t>          </a:t>
            </a:r>
          </a:p>
          <a:p>
            <a:pPr marL="742950" indent="-742950">
              <a:buAutoNum type="thaiNumPeriod" startAt="3"/>
            </a:pPr>
            <a:r>
              <a:rPr lang="th-TH" sz="3600" dirty="0" smtClean="0">
                <a:latin typeface="Angsana New" pitchFamily="18" charset="-34"/>
              </a:rPr>
              <a:t>สื่อ</a:t>
            </a:r>
            <a:r>
              <a:rPr lang="th-TH" sz="3600" dirty="0">
                <a:latin typeface="Angsana New" pitchFamily="18" charset="-34"/>
              </a:rPr>
              <a:t>ที่ใช้ในการส่งสาร  เช่น  การพูดทางวิทยุโทรทัศน์  การใช้โทรศัพท์  การใช้ไปรษณีย์อิเล็กทรอนิกส์  </a:t>
            </a:r>
            <a:endParaRPr lang="th-TH" sz="3600" dirty="0" smtClean="0">
              <a:latin typeface="Angsana New" pitchFamily="18" charset="-34"/>
            </a:endParaRPr>
          </a:p>
          <a:p>
            <a:pPr marL="742950" indent="-742950"/>
            <a:r>
              <a:rPr lang="th-TH" sz="3600" dirty="0" smtClean="0">
                <a:latin typeface="Angsana New" pitchFamily="18" charset="-34"/>
              </a:rPr>
              <a:t>          </a:t>
            </a:r>
            <a:r>
              <a:rPr lang="th-TH" sz="3600" dirty="0">
                <a:latin typeface="Angsana New" pitchFamily="18" charset="-34"/>
              </a:rPr>
              <a:t>ย่อมใช้ภาษาที่ต่างกัน</a:t>
            </a:r>
          </a:p>
        </p:txBody>
      </p:sp>
      <p:pic>
        <p:nvPicPr>
          <p:cNvPr id="5" name="เดี่ยว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58248" y="6072206"/>
            <a:ext cx="285752" cy="285752"/>
          </a:xfrm>
          <a:prstGeom prst="rect">
            <a:avLst/>
          </a:prstGeom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0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900113" y="620713"/>
            <a:ext cx="7488237" cy="2592387"/>
          </a:xfrm>
          <a:prstGeom prst="wedgeRoundRectCallout">
            <a:avLst>
              <a:gd name="adj1" fmla="val 11690"/>
              <a:gd name="adj2" fmla="val 80801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คราวนี้น้อง ๆ  </a:t>
            </a:r>
            <a:r>
              <a:rPr lang="th-TH" sz="3200" dirty="0" smtClean="0">
                <a:latin typeface="Angsana New" pitchFamily="18" charset="-34"/>
              </a:rPr>
              <a:t>ลองตอบ</a:t>
            </a:r>
            <a:r>
              <a:rPr lang="th-TH" sz="3200" dirty="0">
                <a:latin typeface="Angsana New" pitchFamily="18" charset="-34"/>
              </a:rPr>
              <a:t>คำถามพี่สัก  </a:t>
            </a:r>
            <a:r>
              <a:rPr lang="th-TH" sz="3200" dirty="0" smtClean="0">
                <a:latin typeface="Angsana New" pitchFamily="18" charset="-34"/>
              </a:rPr>
              <a:t>๒  </a:t>
            </a:r>
            <a:r>
              <a:rPr lang="th-TH" sz="3200" dirty="0">
                <a:latin typeface="Angsana New" pitchFamily="18" charset="-34"/>
              </a:rPr>
              <a:t>ข้อนะคะ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๑.  </a:t>
            </a:r>
            <a:r>
              <a:rPr lang="th-TH" sz="3200" dirty="0">
                <a:latin typeface="Angsana New" pitchFamily="18" charset="-34"/>
              </a:rPr>
              <a:t>ภาษาแบ่งออกเป็น  </a:t>
            </a:r>
            <a:r>
              <a:rPr lang="th-TH" sz="3200" dirty="0" smtClean="0">
                <a:latin typeface="Angsana New" pitchFamily="18" charset="-34"/>
              </a:rPr>
              <a:t>๕  </a:t>
            </a:r>
            <a:r>
              <a:rPr lang="th-TH" sz="3200" dirty="0">
                <a:latin typeface="Angsana New" pitchFamily="18" charset="-34"/>
              </a:rPr>
              <a:t>ระดับ  อะไรบ้าง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๒.  </a:t>
            </a:r>
            <a:r>
              <a:rPr lang="th-TH" sz="3200" dirty="0">
                <a:latin typeface="Angsana New" pitchFamily="18" charset="-34"/>
              </a:rPr>
              <a:t>ปัจจัยที่กำหนดระดับภาษามีอะไรบ้าง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ลองทบทวนให้ดีก่อนนะคะ  ถ้าตอบได้แล้วไปดูเฉลยกันเลยค่ะ</a:t>
            </a:r>
          </a:p>
        </p:txBody>
      </p:sp>
      <p:pic>
        <p:nvPicPr>
          <p:cNvPr id="15365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0713" y="3429000"/>
            <a:ext cx="1884362" cy="3141663"/>
          </a:xfrm>
          <a:prstGeom prst="rect">
            <a:avLst/>
          </a:prstGeom>
          <a:noFill/>
        </p:spPr>
      </p:pic>
      <p:pic>
        <p:nvPicPr>
          <p:cNvPr id="6" name="ไทย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1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85786" y="1500174"/>
            <a:ext cx="78486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600" dirty="0" smtClean="0">
                <a:latin typeface="Angsana New" pitchFamily="18" charset="-34"/>
              </a:rPr>
              <a:t>๑.  </a:t>
            </a:r>
            <a:r>
              <a:rPr lang="th-TH" sz="3600" dirty="0">
                <a:latin typeface="Angsana New" pitchFamily="18" charset="-34"/>
              </a:rPr>
              <a:t>ภาษาแบ่งออกเป็น  </a:t>
            </a:r>
            <a:r>
              <a:rPr lang="th-TH" sz="3600" dirty="0" smtClean="0">
                <a:latin typeface="Angsana New" pitchFamily="18" charset="-34"/>
              </a:rPr>
              <a:t>๕  </a:t>
            </a:r>
            <a:r>
              <a:rPr lang="th-TH" sz="3600" dirty="0">
                <a:latin typeface="Angsana New" pitchFamily="18" charset="-34"/>
              </a:rPr>
              <a:t>ระดับ  ได้แก่  ระดับพิธีการ  ระดับทางการ  ระดับกึ่งทางการ  ระดับไม่เป็นทางการ  และระดับกันเอง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 smtClean="0">
                <a:latin typeface="Angsana New" pitchFamily="18" charset="-34"/>
              </a:rPr>
              <a:t>๒.  </a:t>
            </a:r>
            <a:r>
              <a:rPr lang="th-TH" sz="3600" dirty="0">
                <a:latin typeface="Angsana New" pitchFamily="18" charset="-34"/>
              </a:rPr>
              <a:t>ปัจจัยกำหนดระดับภาษาได้แก่  โอกาสและสถานที่  สัมพันธภาพระหว่างบุคคล  ลักษณะของเนื้อหา  และสื่อที่ใช้ในการส่งสาร</a:t>
            </a:r>
            <a:br>
              <a:rPr lang="th-TH" sz="3600" dirty="0">
                <a:latin typeface="Angsana New" pitchFamily="18" charset="-34"/>
              </a:rPr>
            </a:br>
            <a:endParaRPr lang="th-TH" sz="3600" dirty="0"/>
          </a:p>
        </p:txBody>
      </p:sp>
      <p:pic>
        <p:nvPicPr>
          <p:cNvPr id="6" name="เดี่ยว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57554" y="142852"/>
            <a:ext cx="18501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เฉลย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2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395288" y="188913"/>
            <a:ext cx="7319984" cy="3744912"/>
          </a:xfrm>
          <a:prstGeom prst="wedgeRoundRectCallout">
            <a:avLst>
              <a:gd name="adj1" fmla="val -2509"/>
              <a:gd name="adj2" fmla="val 58606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1600" dirty="0">
                <a:latin typeface="Angsana New" pitchFamily="18" charset="-34"/>
              </a:rPr>
              <a:t>     	</a:t>
            </a:r>
            <a:r>
              <a:rPr lang="th-TH" sz="3200" dirty="0">
                <a:latin typeface="Angsana New" pitchFamily="18" charset="-34"/>
              </a:rPr>
              <a:t>น้อง ๆ เก่งกันทุกคนเลยใช่ไหมคะ  พี่น้อยหน่า</a:t>
            </a:r>
            <a:r>
              <a:rPr lang="en-US" sz="3200" dirty="0">
                <a:latin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ขอปรบมือให้ค่ะ  เราลองมาทบทวนกันอีกครั้งนะคะ  ภาษาแบ่งออกเป็น  </a:t>
            </a:r>
            <a:r>
              <a:rPr lang="th-TH" sz="3200" dirty="0" smtClean="0">
                <a:latin typeface="Angsana New" pitchFamily="18" charset="-34"/>
              </a:rPr>
              <a:t>๕  </a:t>
            </a:r>
            <a:r>
              <a:rPr lang="th-TH" sz="3200" dirty="0">
                <a:latin typeface="Angsana New" pitchFamily="18" charset="-34"/>
              </a:rPr>
              <a:t>ระดับ  ได้แก่  ระดับพิธีการ  ระดับทางการ  ระดับกึ่งทางการ  ระดับไม่เป็นทางการ  และระดับกันเอง  โดยมีปัจจัยกำหนด  </a:t>
            </a:r>
            <a:r>
              <a:rPr lang="th-TH" sz="3200" dirty="0" smtClean="0">
                <a:latin typeface="Angsana New" pitchFamily="18" charset="-34"/>
              </a:rPr>
              <a:t>๔  </a:t>
            </a:r>
            <a:r>
              <a:rPr lang="th-TH" sz="3200" dirty="0">
                <a:latin typeface="Angsana New" pitchFamily="18" charset="-34"/>
              </a:rPr>
              <a:t>ประการ  คือ  โอกาสและสถานที่  สัมพันธภาพระหว่าง</a:t>
            </a:r>
            <a:r>
              <a:rPr lang="th-TH" sz="3200" dirty="0" smtClean="0">
                <a:latin typeface="Angsana New" pitchFamily="18" charset="-34"/>
              </a:rPr>
              <a:t>บุคคลลักษณะ</a:t>
            </a:r>
            <a:r>
              <a:rPr lang="th-TH" sz="3200" dirty="0">
                <a:latin typeface="Angsana New" pitchFamily="18" charset="-34"/>
              </a:rPr>
              <a:t>ของเนื้อหา</a:t>
            </a:r>
            <a:r>
              <a:rPr lang="en-US" sz="3200" dirty="0">
                <a:latin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และสื่อที่ใช้ส่งสาร  </a:t>
            </a:r>
          </a:p>
        </p:txBody>
      </p:sp>
      <p:pic>
        <p:nvPicPr>
          <p:cNvPr id="17413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500438"/>
            <a:ext cx="1884362" cy="3141662"/>
          </a:xfrm>
          <a:prstGeom prst="rect">
            <a:avLst/>
          </a:prstGeom>
          <a:noFill/>
        </p:spPr>
      </p:pic>
      <p:pic>
        <p:nvPicPr>
          <p:cNvPr id="6" name="ไทย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323850" y="404813"/>
            <a:ext cx="5110163" cy="1663700"/>
          </a:xfrm>
          <a:prstGeom prst="wedgeRoundRectCallout">
            <a:avLst>
              <a:gd name="adj1" fmla="val 63329"/>
              <a:gd name="adj2" fmla="val 1574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พี่น้อยหน่าครับ  ภาษาในระดับต่าง ๆ มีลักษณะอะไร  ที่เป็นลักษณะพิเศษ  พอจะใช้สังเกตได้บ้างไหมครับพี่</a:t>
            </a:r>
          </a:p>
        </p:txBody>
      </p:sp>
      <p:pic>
        <p:nvPicPr>
          <p:cNvPr id="18437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260350"/>
            <a:ext cx="2192337" cy="2565400"/>
          </a:xfrm>
          <a:prstGeom prst="rect">
            <a:avLst/>
          </a:prstGeom>
          <a:noFill/>
        </p:spPr>
      </p:pic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428992" y="3929066"/>
            <a:ext cx="4714908" cy="2160587"/>
          </a:xfrm>
          <a:prstGeom prst="wedgeRoundRectCallout">
            <a:avLst>
              <a:gd name="adj1" fmla="val -62810"/>
              <a:gd name="adj2" fmla="val -73731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>
                <a:latin typeface="Angsana New" pitchFamily="18" charset="-34"/>
              </a:rPr>
              <a:t>มีแน่นอนอยู่แล้วค่ะน้อง ๆ  ใจเย็น ๆ  เดี๋ยวเราไปศึกษาเรื่องลักษณะของภาษาระดับต่าง ๆ  กันเลยดีกว่านะคะ  จะได้หายสงสัยเสียที</a:t>
            </a:r>
          </a:p>
        </p:txBody>
      </p:sp>
      <p:pic>
        <p:nvPicPr>
          <p:cNvPr id="18439" name="Picture 7" descr="19991004_junno-hatimaki_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2852738"/>
            <a:ext cx="1884362" cy="3141662"/>
          </a:xfrm>
          <a:prstGeom prst="rect">
            <a:avLst/>
          </a:prstGeom>
          <a:noFill/>
        </p:spPr>
      </p:pic>
      <p:pic>
        <p:nvPicPr>
          <p:cNvPr id="8" name="คู่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357158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9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14348" y="642918"/>
            <a:ext cx="76327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600" dirty="0"/>
              <a:t>	</a:t>
            </a:r>
            <a:r>
              <a:rPr lang="th-TH" sz="3600" b="1" dirty="0">
                <a:solidFill>
                  <a:srgbClr val="FF0000"/>
                </a:solidFill>
              </a:rPr>
              <a:t>ลักษณะของภาษาระดับพิธีการ  </a:t>
            </a:r>
            <a:r>
              <a:rPr lang="th-TH" sz="3600" dirty="0" smtClean="0"/>
              <a:t>ใช้</a:t>
            </a:r>
            <a:r>
              <a:rPr lang="th-TH" sz="3600" dirty="0"/>
              <a:t>สื่อสารในที่ประชุมที่จัดขึ้นอย่างเป็นพิธีการ </a:t>
            </a:r>
            <a:r>
              <a:rPr lang="th-TH" sz="3600" dirty="0" smtClean="0"/>
              <a:t>  เช่น   การ</a:t>
            </a:r>
            <a:r>
              <a:rPr lang="th-TH" sz="3600" dirty="0"/>
              <a:t>เปิดประชุมรัฐสภา  </a:t>
            </a:r>
            <a:endParaRPr lang="th-TH" sz="3600" dirty="0" smtClean="0"/>
          </a:p>
          <a:p>
            <a:pPr algn="thaiDist"/>
            <a:r>
              <a:rPr lang="th-TH" sz="3600" dirty="0" smtClean="0"/>
              <a:t>การ</a:t>
            </a:r>
            <a:r>
              <a:rPr lang="th-TH" sz="3600" dirty="0"/>
              <a:t>กล่าวต้อนรับ  การกล่าวรายงาน  การกล่าวสุนทรพจน์  </a:t>
            </a:r>
            <a:endParaRPr lang="th-TH" sz="3600" dirty="0" smtClean="0"/>
          </a:p>
          <a:p>
            <a:pPr algn="thaiDist"/>
            <a:r>
              <a:rPr lang="th-TH" sz="3600" dirty="0" smtClean="0"/>
              <a:t>ผู้</a:t>
            </a:r>
            <a:r>
              <a:rPr lang="th-TH" sz="3600" dirty="0"/>
              <a:t>ส่งสารเป็นบุคคลสำคัญ  ผู้รับสารเป็นกลุ่มชนส่วนใหญ่  สัมพันธภาพมีต่อกันอย่างเป็นทางการ  ส่วนใหญ่ไม่</a:t>
            </a:r>
            <a:r>
              <a:rPr lang="th-TH" sz="3600" dirty="0" smtClean="0"/>
              <a:t>มี</a:t>
            </a:r>
          </a:p>
          <a:p>
            <a:r>
              <a:rPr lang="th-TH" sz="3600" dirty="0" smtClean="0"/>
              <a:t>การ</a:t>
            </a:r>
            <a:r>
              <a:rPr lang="th-TH" sz="3600" dirty="0"/>
              <a:t>โต้ตอบจากผู้รับสาร  ภาษาที่ใช้ต้องเลือกสรรถ้อยคำไพเราะ  สละสลวย  ก่อให้เกิดความรู้สึกจรรโลงใจเป็นส่วนใหญ่</a:t>
            </a:r>
            <a:r>
              <a:rPr lang="en-US" sz="3600" dirty="0">
                <a:latin typeface="Angsana New" pitchFamily="18" charset="-34"/>
              </a:rPr>
              <a:t/>
            </a:r>
            <a:br>
              <a:rPr lang="en-US" sz="3600" dirty="0">
                <a:latin typeface="Angsana New" pitchFamily="18" charset="-34"/>
              </a:rPr>
            </a:br>
            <a:endParaRPr lang="th-TH" sz="3600" dirty="0">
              <a:latin typeface="Angsana New" pitchFamily="18" charset="-34"/>
            </a:endParaRPr>
          </a:p>
        </p:txBody>
      </p:sp>
      <p:pic>
        <p:nvPicPr>
          <p:cNvPr id="6" name="เดี่ยว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04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00034" y="642918"/>
            <a:ext cx="8135938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FF0000"/>
                </a:solidFill>
                <a:latin typeface="Angsana New" pitchFamily="18" charset="-34"/>
              </a:rPr>
              <a:t>ตัวอย่างภาษาระดับพิธีการ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        ในวาระอันเป็นมหาสมัยมงคลที่ระลึกแห่งการประดิษฐานพระบรมราชจักรีวงศ์นี้  พระบาทสมเด็จพระเจ้าอยู่หัวจึงมีพระบรมราชโองการสั่งให้ตั้งการพระราชพิธีถวายสักการะสมเด็จพระบุรพมหา</a:t>
            </a:r>
            <a:r>
              <a:rPr lang="th-TH" sz="3200" dirty="0" err="1">
                <a:latin typeface="Angsana New" pitchFamily="18" charset="-34"/>
              </a:rPr>
              <a:t>กษัตริยาธิ</a:t>
            </a:r>
            <a:r>
              <a:rPr lang="th-TH" sz="3200" dirty="0">
                <a:latin typeface="Angsana New" pitchFamily="18" charset="-34"/>
              </a:rPr>
              <a:t>ราชเจ้าขึ้น  ณ  ท้องสนามหลวง  เสด็จพระราชดำเนินมาทรงบูชาพระรัตนตรัย  และทรงถวายเครื่องราชสักการะบวงสรวงตามโบราณราชประเพณีโปรดเกล้าฯ  อ่านประกาศราชาภิสดุดีท่ามกลางมหาสันนิบาตแห่งพระราชวงศ์  ข้าราชการและประชาชน</a:t>
            </a:r>
          </a:p>
        </p:txBody>
      </p:sp>
      <p:pic>
        <p:nvPicPr>
          <p:cNvPr id="5" name="เดี่ยว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7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900113" y="908050"/>
            <a:ext cx="7200900" cy="1441450"/>
          </a:xfrm>
          <a:prstGeom prst="wedgeRoundRectCallout">
            <a:avLst>
              <a:gd name="adj1" fmla="val 3569"/>
              <a:gd name="adj2" fmla="val 148569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600">
                <a:latin typeface="Angsana New" pitchFamily="18" charset="-34"/>
              </a:rPr>
              <a:t>เป็นอย่างไรบ้างคะน้อง ๆ  ภาษาระดับพิธีการ  ไม่ยากใช่ไหมคะ  มาลองลับสมองกันหน่อยนะคะน้อง ๆ</a:t>
            </a:r>
          </a:p>
        </p:txBody>
      </p:sp>
      <p:pic>
        <p:nvPicPr>
          <p:cNvPr id="21509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2636838"/>
            <a:ext cx="2316163" cy="3862387"/>
          </a:xfrm>
          <a:prstGeom prst="rect">
            <a:avLst/>
          </a:prstGeom>
          <a:noFill/>
        </p:spPr>
      </p:pic>
      <p:pic>
        <p:nvPicPr>
          <p:cNvPr id="6" name="ไทย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5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28596" y="500042"/>
            <a:ext cx="82089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	จงกาเครื่องหมาย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>
                <a:latin typeface="Angsana New" pitchFamily="18" charset="-34"/>
              </a:rPr>
              <a:t> หน้าข้อความที่ถูกต้อง  และเครื่องหมาย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</a:t>
            </a:r>
            <a:r>
              <a:rPr lang="th-TH" sz="3200" dirty="0">
                <a:latin typeface="Angsana New" pitchFamily="18" charset="-34"/>
              </a:rPr>
              <a:t> หน้าข้อความที่ผิด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...........๑. </a:t>
            </a:r>
            <a:r>
              <a:rPr lang="th-TH" sz="3200" dirty="0">
                <a:latin typeface="Angsana New" pitchFamily="18" charset="-34"/>
              </a:rPr>
              <a:t>ภาษาระดับพิธีการใช้ในที่ประชุมที่จัดขึ้นอย่างเป็นพิธีการ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..........๒.  </a:t>
            </a:r>
            <a:r>
              <a:rPr lang="th-TH" sz="3200" dirty="0">
                <a:latin typeface="Angsana New" pitchFamily="18" charset="-34"/>
              </a:rPr>
              <a:t>ผู้ส่งสารจะเป็นใครก็ได้  แต่ผู้ที่ส่งสารต้องเป็นผู้มีตำแหน่งสูง	 เท่านั้น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..........๓.  </a:t>
            </a:r>
            <a:r>
              <a:rPr lang="th-TH" sz="3200" dirty="0">
                <a:latin typeface="Angsana New" pitchFamily="18" charset="-34"/>
              </a:rPr>
              <a:t>ผู้ส่งสารจะเป็นฝ่ายส่งสารฝ่ายเดียว  ผู้รับสารจะไม่โต้ตอบ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..........๔.  </a:t>
            </a:r>
            <a:r>
              <a:rPr lang="th-TH" sz="3200" dirty="0">
                <a:latin typeface="Angsana New" pitchFamily="18" charset="-34"/>
              </a:rPr>
              <a:t>สัมพันธภาพระหว่างผู้ส่งสารกับผู้รับสารมีต่อกันอย่างเป็นกันเอง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..........๕.  </a:t>
            </a:r>
            <a:r>
              <a:rPr lang="th-TH" sz="3200" dirty="0">
                <a:latin typeface="Angsana New" pitchFamily="18" charset="-34"/>
              </a:rPr>
              <a:t>ภาษาที่ใช้จะเลือกสรรถ้อยคำที่ก่อให้เกิดความจรรโลงใจ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1600" dirty="0">
                <a:latin typeface="Angsana New" pitchFamily="18" charset="-34"/>
              </a:rPr>
              <a:t/>
            </a:r>
            <a:br>
              <a:rPr lang="th-TH" sz="1600" dirty="0">
                <a:latin typeface="Angsana New" pitchFamily="18" charset="-34"/>
              </a:rPr>
            </a:br>
            <a:endParaRPr lang="th-TH" dirty="0"/>
          </a:p>
        </p:txBody>
      </p:sp>
      <p:pic>
        <p:nvPicPr>
          <p:cNvPr id="6" name="เดี่ยว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47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11188" y="404813"/>
            <a:ext cx="7777162" cy="2808287"/>
          </a:xfrm>
          <a:prstGeom prst="wedgeRoundRectCallout">
            <a:avLst>
              <a:gd name="adj1" fmla="val 560"/>
              <a:gd name="adj2" fmla="val 86236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dirty="0">
                <a:latin typeface="Angsana New" pitchFamily="18" charset="-34"/>
              </a:rPr>
              <a:t>สวัสดีครับเพื่อน ๆ วันนี้ผมจะนำเพื่อน ๆไปรู้จักกับลักษณะสำคัญประการหนึ่งของภาษาไทยกันนะครับ  เพื่อน ๆ พอจะนึกออกไหมครับ  ใช่แล้ว...ถูกต้องครับ  ระดับภาษานั่นเอง</a:t>
            </a:r>
            <a:r>
              <a:rPr lang="en-US" sz="3200" dirty="0">
                <a:latin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ถ้าเพื่อน ๆ อยากรู้ว่าระดับภาษาเป็นอย่างไรตามผมมาเลยครับ      </a:t>
            </a:r>
            <a:endParaRPr lang="th-TH" sz="3200" dirty="0" smtClean="0">
              <a:latin typeface="Angsana New" pitchFamily="18" charset="-34"/>
            </a:endParaRPr>
          </a:p>
          <a:p>
            <a:pPr algn="thaiDist"/>
            <a:r>
              <a:rPr lang="th-TH" sz="3200" dirty="0" smtClean="0">
                <a:latin typeface="Angsana New" pitchFamily="18" charset="-34"/>
              </a:rPr>
              <a:t>ผม</a:t>
            </a:r>
            <a:r>
              <a:rPr lang="th-TH" sz="3200" dirty="0">
                <a:latin typeface="Angsana New" pitchFamily="18" charset="-34"/>
              </a:rPr>
              <a:t>จะพาไปหาพี่น้อยหน่าให้ช่วยอธิบายให้ฟัง    </a:t>
            </a:r>
            <a:endParaRPr lang="en-US" sz="3200" dirty="0">
              <a:latin typeface="Angsana New" pitchFamily="18" charset="-34"/>
            </a:endParaRPr>
          </a:p>
          <a:p>
            <a:pPr algn="thaiDist"/>
            <a:endParaRPr lang="th-TH" sz="3200" dirty="0">
              <a:latin typeface="Angsana New" pitchFamily="18" charset="-34"/>
            </a:endParaRPr>
          </a:p>
        </p:txBody>
      </p:sp>
      <p:pic>
        <p:nvPicPr>
          <p:cNvPr id="4102" name="Picture 6" descr="30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28860" y="4286256"/>
            <a:ext cx="1876871" cy="21963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Thai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836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971550" y="765175"/>
            <a:ext cx="7416800" cy="1296988"/>
          </a:xfrm>
          <a:prstGeom prst="wedgeRoundRectCallout">
            <a:avLst>
              <a:gd name="adj1" fmla="val 1028"/>
              <a:gd name="adj2" fmla="val 119157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>
                <a:latin typeface="Angsana New" pitchFamily="18" charset="-34"/>
              </a:rPr>
              <a:t>	ทำกันได้ไหมคะ  น้อง ๆ  ลองคิดเองก่อนนะคะ  แล้วไปตรวจคำตอบในหน้าต่อไปเลยค่ะ</a:t>
            </a:r>
            <a:endParaRPr lang="th-TH" sz="3200"/>
          </a:p>
        </p:txBody>
      </p:sp>
      <p:pic>
        <p:nvPicPr>
          <p:cNvPr id="23557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5475" y="2636838"/>
            <a:ext cx="2316163" cy="3862387"/>
          </a:xfrm>
          <a:prstGeom prst="rect">
            <a:avLst/>
          </a:prstGeom>
          <a:noFill/>
        </p:spPr>
      </p:pic>
      <p:pic>
        <p:nvPicPr>
          <p:cNvPr id="6" name="ไทย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1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333500" y="1539875"/>
            <a:ext cx="6738962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ts val="1000"/>
              </a:spcAft>
            </a:pPr>
            <a:r>
              <a:rPr lang="th-TH" sz="3600" dirty="0" smtClean="0">
                <a:latin typeface="Angsana New" pitchFamily="18" charset="-34"/>
                <a:sym typeface="Wingdings" pitchFamily="2" charset="2"/>
              </a:rPr>
              <a:t>๑</a:t>
            </a:r>
            <a:r>
              <a:rPr lang="en-US" sz="3600" dirty="0" smtClean="0">
                <a:latin typeface="Angsana New" pitchFamily="18" charset="-34"/>
                <a:sym typeface="Wingdings" pitchFamily="2" charset="2"/>
              </a:rPr>
              <a:t>.</a:t>
            </a:r>
            <a:r>
              <a:rPr lang="th-TH" sz="3600" dirty="0" smtClean="0">
                <a:latin typeface="Angsana New" pitchFamily="18" charset="-34"/>
                <a:sym typeface="Wingdings" pitchFamily="2" charset="2"/>
              </a:rPr>
              <a:t> </a:t>
            </a:r>
            <a:r>
              <a:rPr lang="en-US" sz="3600" dirty="0" smtClean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600" dirty="0" smtClean="0">
                <a:latin typeface="Angsana New" pitchFamily="18" charset="-34"/>
              </a:rPr>
              <a:t>      ๒.   </a:t>
            </a:r>
            <a:r>
              <a:rPr lang="en-US" sz="3600" dirty="0">
                <a:latin typeface="Angsana New" pitchFamily="18" charset="-34"/>
                <a:sym typeface="Wingdings" pitchFamily="2" charset="2"/>
              </a:rPr>
              <a:t></a:t>
            </a:r>
            <a:r>
              <a:rPr lang="th-TH" sz="3600" dirty="0">
                <a:latin typeface="Angsana New" pitchFamily="18" charset="-34"/>
              </a:rPr>
              <a:t>     </a:t>
            </a:r>
            <a:r>
              <a:rPr lang="th-TH" sz="3600" dirty="0" smtClean="0">
                <a:latin typeface="Angsana New" pitchFamily="18" charset="-34"/>
              </a:rPr>
              <a:t>๓.   </a:t>
            </a:r>
            <a:r>
              <a:rPr lang="en-US" sz="36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600" dirty="0">
                <a:latin typeface="Angsana New" pitchFamily="18" charset="-34"/>
              </a:rPr>
              <a:t>     </a:t>
            </a:r>
            <a:r>
              <a:rPr lang="th-TH" sz="3600" dirty="0" smtClean="0">
                <a:latin typeface="Angsana New" pitchFamily="18" charset="-34"/>
              </a:rPr>
              <a:t>๔.   </a:t>
            </a:r>
            <a:r>
              <a:rPr lang="en-US" sz="3600" dirty="0">
                <a:latin typeface="Angsana New" pitchFamily="18" charset="-34"/>
                <a:sym typeface="Wingdings" pitchFamily="2" charset="2"/>
              </a:rPr>
              <a:t></a:t>
            </a:r>
            <a:r>
              <a:rPr lang="th-TH" sz="3600" dirty="0">
                <a:latin typeface="Angsana New" pitchFamily="18" charset="-34"/>
              </a:rPr>
              <a:t>      </a:t>
            </a:r>
            <a:r>
              <a:rPr lang="th-TH" sz="3600" dirty="0" smtClean="0">
                <a:latin typeface="Angsana New" pitchFamily="18" charset="-34"/>
              </a:rPr>
              <a:t>๕.    </a:t>
            </a:r>
            <a:r>
              <a:rPr lang="en-US" sz="3600" dirty="0">
                <a:latin typeface="Angsana New" pitchFamily="18" charset="-34"/>
                <a:sym typeface="Wingdings" pitchFamily="2" charset="2"/>
              </a:rPr>
              <a:t></a:t>
            </a:r>
            <a:endParaRPr lang="th-TH" sz="3600" dirty="0">
              <a:latin typeface="Angsana New" pitchFamily="18" charset="-34"/>
            </a:endParaRPr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071538" y="3643314"/>
            <a:ext cx="4214842" cy="1728788"/>
          </a:xfrm>
          <a:prstGeom prst="wedgeRoundRectCallout">
            <a:avLst>
              <a:gd name="adj1" fmla="val 64347"/>
              <a:gd name="adj2" fmla="val -33784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>
                <a:latin typeface="Angsana New" pitchFamily="18" charset="-34"/>
              </a:rPr>
              <a:t>เก่งมากเลยค่ะ   ต่อไปเรามาศึกษาระดับภาษาประเภทต่อไปเลยนะคะ</a:t>
            </a:r>
          </a:p>
        </p:txBody>
      </p:sp>
      <p:pic>
        <p:nvPicPr>
          <p:cNvPr id="24583" name="Picture 7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2708275"/>
            <a:ext cx="2316162" cy="3862388"/>
          </a:xfrm>
          <a:prstGeom prst="rect">
            <a:avLst/>
          </a:prstGeom>
          <a:noFill/>
        </p:spPr>
      </p:pic>
      <p:pic>
        <p:nvPicPr>
          <p:cNvPr id="8" name="ไทย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71868" y="0"/>
            <a:ext cx="18501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เฉลย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3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857224" y="857232"/>
            <a:ext cx="7345363" cy="374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b="1" dirty="0">
                <a:latin typeface="Angsana New" pitchFamily="18" charset="-34"/>
              </a:rPr>
              <a:t>	</a:t>
            </a:r>
            <a:r>
              <a:rPr lang="th-TH" sz="3200" b="1" dirty="0">
                <a:solidFill>
                  <a:srgbClr val="0070C0"/>
                </a:solidFill>
                <a:latin typeface="Angsana New" pitchFamily="18" charset="-34"/>
              </a:rPr>
              <a:t>ลักษณะของภาษาระดับทางการ</a:t>
            </a:r>
            <a:r>
              <a:rPr lang="th-TH" sz="3200" dirty="0">
                <a:solidFill>
                  <a:srgbClr val="0070C0"/>
                </a:solidFill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ใช้ในการบรรยาย  อภิปรายอย่างเป็นทางการในที่ประชุม  หรือเป็นข้อเขียนที่ปรากฏต่อสาธารณชน  เช่น  หนังสือราชการ  หรือวงการธุรกิจ  ผู้รับสารและผู้ส่งสารเป็นบุคคลในวงการอาชีพเดียวกัน  มีหน้าที่โดยตรงเกี่ยวกับธุรกิจ  หรือวิชาการด้านนั้น ๆ  เนื้อหามีลักษณะเจาะจงเกี่ยวกับธุรกิจ  การใช้ถ้อยคำตรงไปตรงมา  อาจมีศัพท์เทคนิคหรือศัพท์วิชาการอยู่ด้วย</a:t>
            </a:r>
          </a:p>
        </p:txBody>
      </p:sp>
      <p:pic>
        <p:nvPicPr>
          <p:cNvPr id="5" name="เดี่ยว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4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71472" y="500042"/>
            <a:ext cx="82089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0070C0"/>
                </a:solidFill>
                <a:latin typeface="Angsana New" pitchFamily="18" charset="-34"/>
              </a:rPr>
              <a:t>ตัวอย่างภาษาระดับทางการ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b="1" dirty="0">
                <a:latin typeface="Angsana New" pitchFamily="18" charset="-34"/>
              </a:rPr>
              <a:t>          </a:t>
            </a:r>
            <a:r>
              <a:rPr lang="th-TH" sz="3200" dirty="0">
                <a:latin typeface="Angsana New" pitchFamily="18" charset="-34"/>
              </a:rPr>
              <a:t>ธนาคารทรัพย์มหาชนขอขอบพระคุณท่านสมาชิกบัตรที่ใช้บริการบัตรเครดิตของธนาคาร  แต่เนื่องจากขณะนี้บัญชีบัตรเครดิตของท่านได้เลยกำหนดเวลาการชำระเงินแล้ว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        ธนาคารจึงใคร่ขอความร่วมมือจากท่าน  โปรดดำเนินการชำระยอดขั้นต่ำตามที่ระบุไว้ข้างต้น  โดยท่านสามารถใช้ชุดชำระเงินซึ่งแนบมาพร้อมจดหมายนี้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        หากท่านมีข้อสงสัยประการใด  กรุณาติดต่อเจ้าหน้าที่ธนาคารที่หมายเลข .............  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endParaRPr lang="th-TH" sz="3200" dirty="0">
              <a:latin typeface="Angsana New" pitchFamily="18" charset="-34"/>
            </a:endParaRPr>
          </a:p>
        </p:txBody>
      </p:sp>
      <p:pic>
        <p:nvPicPr>
          <p:cNvPr id="5" name="เดี่ยว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5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/>
          <p:cNvSpPr>
            <a:spLocks noChangeArrowheads="1"/>
          </p:cNvSpPr>
          <p:nvPr/>
        </p:nvSpPr>
        <p:spPr bwMode="auto">
          <a:xfrm>
            <a:off x="468313" y="188913"/>
            <a:ext cx="8064500" cy="3960812"/>
          </a:xfrm>
          <a:prstGeom prst="wedgeRoundRectCallout">
            <a:avLst>
              <a:gd name="adj1" fmla="val 6694"/>
              <a:gd name="adj2" fmla="val 70602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>
                <a:latin typeface="Angsana New" pitchFamily="18" charset="-34"/>
              </a:rPr>
              <a:t>น้อง ๆ คะ  ช่วยพี่น้อยหน่าวิเคราะห์ลักษณะของภาษาระดับทางการจากตัวอย่างข้างต้นกันหน่อยนะ  โดยเติมคำลงในช่องว่างให้ถูกต้อง</a:t>
            </a:r>
            <a:br>
              <a:rPr lang="th-TH" sz="3200">
                <a:latin typeface="Angsana New" pitchFamily="18" charset="-34"/>
              </a:rPr>
            </a:br>
            <a:r>
              <a:rPr lang="th-TH" sz="3200">
                <a:latin typeface="Angsana New" pitchFamily="18" charset="-34"/>
              </a:rPr>
              <a:t>1.  ข้อความนี้เป็นลักษณะของจดหมาย...............................................</a:t>
            </a:r>
            <a:br>
              <a:rPr lang="th-TH" sz="3200">
                <a:latin typeface="Angsana New" pitchFamily="18" charset="-34"/>
              </a:rPr>
            </a:br>
            <a:r>
              <a:rPr lang="th-TH" sz="3200">
                <a:latin typeface="Angsana New" pitchFamily="18" charset="-34"/>
              </a:rPr>
              <a:t>2.  ผู้รับสารคือ............................. ผู้ส่งสารคือ.....................................</a:t>
            </a:r>
            <a:br>
              <a:rPr lang="th-TH" sz="3200">
                <a:latin typeface="Angsana New" pitchFamily="18" charset="-34"/>
              </a:rPr>
            </a:br>
            <a:r>
              <a:rPr lang="th-TH" sz="3200">
                <a:latin typeface="Angsana New" pitchFamily="18" charset="-34"/>
              </a:rPr>
              <a:t>3.  สัมพันธภาพของผู้รับและผู้ส่งสาร.................................................</a:t>
            </a:r>
          </a:p>
          <a:p>
            <a:r>
              <a:rPr lang="th-TH" sz="3200">
                <a:latin typeface="Angsana New" pitchFamily="18" charset="-34"/>
              </a:rPr>
              <a:t>4.  เนื้อความของจดหมาย....................................................................</a:t>
            </a:r>
          </a:p>
          <a:p>
            <a:r>
              <a:rPr lang="th-TH" sz="3200">
                <a:latin typeface="Angsana New" pitchFamily="18" charset="-34"/>
              </a:rPr>
              <a:t>5.  การส่งสารใช้ภาษาที่เป็นแบบแผน  เช่น.........................................</a:t>
            </a:r>
            <a:endParaRPr lang="th-TH" sz="3200"/>
          </a:p>
        </p:txBody>
      </p:sp>
      <p:pic>
        <p:nvPicPr>
          <p:cNvPr id="27653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286256"/>
            <a:ext cx="1495425" cy="2284407"/>
          </a:xfrm>
          <a:prstGeom prst="rect">
            <a:avLst/>
          </a:prstGeom>
          <a:noFill/>
        </p:spPr>
      </p:pic>
      <p:pic>
        <p:nvPicPr>
          <p:cNvPr id="8" name="ไทย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6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539751" y="692150"/>
            <a:ext cx="5032382" cy="2449513"/>
          </a:xfrm>
          <a:prstGeom prst="wedgeRoundRectCallout">
            <a:avLst>
              <a:gd name="adj1" fmla="val 37616"/>
              <a:gd name="adj2" fmla="val 102236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	ใครวิเคราะห์เสร็จแล้วยกมือขึ้น  ถ้ายังคิดไม่ออกก็ลองกลับไปอ่านข้อความข้างต้นอีกครั้งนะคะ   คราวนี้เราลองมาตรวจ</a:t>
            </a:r>
            <a:r>
              <a:rPr lang="th-TH" sz="3200" dirty="0" smtClean="0">
                <a:latin typeface="Angsana New" pitchFamily="18" charset="-34"/>
              </a:rPr>
              <a:t>คำตอบกันดีกว่าคะ</a:t>
            </a:r>
            <a:endParaRPr lang="th-TH" sz="3200" dirty="0">
              <a:latin typeface="Angsana New" pitchFamily="18" charset="-34"/>
            </a:endParaRPr>
          </a:p>
        </p:txBody>
      </p:sp>
      <p:pic>
        <p:nvPicPr>
          <p:cNvPr id="28677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8063" y="2276475"/>
            <a:ext cx="2444750" cy="4078288"/>
          </a:xfrm>
          <a:prstGeom prst="rect">
            <a:avLst/>
          </a:prstGeom>
          <a:noFill/>
        </p:spPr>
      </p:pic>
      <p:pic>
        <p:nvPicPr>
          <p:cNvPr id="6" name="ไทย1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29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42910" y="1428736"/>
            <a:ext cx="7920037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dirty="0" smtClean="0">
                <a:latin typeface="Angsana New" pitchFamily="18" charset="-34"/>
              </a:rPr>
              <a:t>๑</a:t>
            </a:r>
            <a:r>
              <a:rPr lang="th-TH" sz="3200" dirty="0" smtClean="0">
                <a:latin typeface="Angsana New" pitchFamily="18" charset="-34"/>
              </a:rPr>
              <a:t>.  </a:t>
            </a:r>
            <a:r>
              <a:rPr lang="th-TH" sz="3200" dirty="0">
                <a:latin typeface="Angsana New" pitchFamily="18" charset="-34"/>
              </a:rPr>
              <a:t>ข้อความนี้เป็นลักษณะของจดหมาย   </a:t>
            </a:r>
            <a:r>
              <a:rPr lang="th-TH" sz="3200" b="1" dirty="0">
                <a:latin typeface="Angsana New" pitchFamily="18" charset="-34"/>
              </a:rPr>
              <a:t>ธุรกิจ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๒.  </a:t>
            </a:r>
            <a:r>
              <a:rPr lang="th-TH" sz="3200" dirty="0">
                <a:latin typeface="Angsana New" pitchFamily="18" charset="-34"/>
              </a:rPr>
              <a:t>ผู้รับสารคือ  </a:t>
            </a:r>
            <a:r>
              <a:rPr lang="th-TH" sz="3200" b="1" dirty="0">
                <a:latin typeface="Angsana New" pitchFamily="18" charset="-34"/>
              </a:rPr>
              <a:t>ลูกหนี้ธนาคาร</a:t>
            </a:r>
            <a:r>
              <a:rPr lang="th-TH" sz="3200" dirty="0">
                <a:latin typeface="Angsana New" pitchFamily="18" charset="-34"/>
              </a:rPr>
              <a:t>   ผู้ส่งสารคือ    </a:t>
            </a:r>
            <a:r>
              <a:rPr lang="th-TH" sz="3200" b="1" dirty="0">
                <a:latin typeface="Angsana New" pitchFamily="18" charset="-34"/>
              </a:rPr>
              <a:t>พนักงานธนาคาร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๓.  </a:t>
            </a:r>
            <a:r>
              <a:rPr lang="th-TH" sz="3200" dirty="0">
                <a:latin typeface="Angsana New" pitchFamily="18" charset="-34"/>
              </a:rPr>
              <a:t>สัมพันธภาพของผู้รับและผู้ส่งสาร   </a:t>
            </a:r>
            <a:r>
              <a:rPr lang="th-TH" sz="3200" b="1" dirty="0">
                <a:latin typeface="Angsana New" pitchFamily="18" charset="-34"/>
              </a:rPr>
              <a:t>ทั้งสองฝ่ายไม่ได้พบหน้ากัน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๔.  </a:t>
            </a:r>
            <a:r>
              <a:rPr lang="th-TH" sz="3200" dirty="0">
                <a:latin typeface="Angsana New" pitchFamily="18" charset="-34"/>
              </a:rPr>
              <a:t>เนื้อความของจดหมาย   </a:t>
            </a:r>
            <a:r>
              <a:rPr lang="th-TH" sz="3200" b="1" dirty="0">
                <a:latin typeface="Angsana New" pitchFamily="18" charset="-34"/>
              </a:rPr>
              <a:t>เตือนให้ชำระหนี้บัตรเครดิต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๕.  </a:t>
            </a:r>
            <a:r>
              <a:rPr lang="th-TH" sz="3200" dirty="0">
                <a:latin typeface="Angsana New" pitchFamily="18" charset="-34"/>
              </a:rPr>
              <a:t>การส่งสารใช้ภาษาที่เป็นแบบแผน  เช่น  </a:t>
            </a:r>
            <a:r>
              <a:rPr lang="th-TH" sz="3200" b="1" dirty="0">
                <a:latin typeface="Angsana New" pitchFamily="18" charset="-34"/>
              </a:rPr>
              <a:t>ใคร่ขอความร่วมมือ</a:t>
            </a:r>
            <a:r>
              <a:rPr lang="th-TH" sz="3200" b="1" dirty="0" smtClean="0">
                <a:latin typeface="Angsana New" pitchFamily="18" charset="-34"/>
              </a:rPr>
              <a:t>จาก</a:t>
            </a:r>
            <a:br>
              <a:rPr lang="th-TH" sz="3200" b="1" dirty="0" smtClean="0">
                <a:latin typeface="Angsana New" pitchFamily="18" charset="-34"/>
              </a:rPr>
            </a:br>
            <a:r>
              <a:rPr lang="th-TH" sz="3200" b="1" dirty="0" smtClean="0">
                <a:latin typeface="Angsana New" pitchFamily="18" charset="-34"/>
              </a:rPr>
              <a:t>       ท่าน </a:t>
            </a:r>
            <a:r>
              <a:rPr lang="th-TH" sz="3200" b="1" dirty="0">
                <a:latin typeface="Angsana New" pitchFamily="18" charset="-34"/>
              </a:rPr>
              <a:t>โปรดดำเนินการชำระ  กรุณาติดต่อพนักงานธนาคาร</a:t>
            </a:r>
            <a:endParaRPr lang="en-US" sz="3200" b="1" dirty="0">
              <a:latin typeface="Angsana New" pitchFamily="18" charset="-34"/>
            </a:endParaRPr>
          </a:p>
          <a:p>
            <a:endParaRPr lang="en-US" sz="3200" b="1" dirty="0">
              <a:latin typeface="Angsana New" pitchFamily="18" charset="-34"/>
            </a:endParaRPr>
          </a:p>
          <a:p>
            <a:endParaRPr lang="th-TH" dirty="0"/>
          </a:p>
        </p:txBody>
      </p:sp>
      <p:pic>
        <p:nvPicPr>
          <p:cNvPr id="6" name="เดี่ยว1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71868" y="0"/>
            <a:ext cx="18501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เฉลย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64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684213" y="188913"/>
            <a:ext cx="7848600" cy="2678112"/>
          </a:xfrm>
          <a:prstGeom prst="wedgeRoundRectCallout">
            <a:avLst>
              <a:gd name="adj1" fmla="val -9528"/>
              <a:gd name="adj2" fmla="val 77032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dirty="0">
                <a:latin typeface="Angsana New" pitchFamily="18" charset="-34"/>
              </a:rPr>
              <a:t>	อย่าลืมนะคะถ้าทำแบบทดสอบไม่ได้  ให้น้อง ๆ กลับไปศึกษาข้อความข้างต้นอีกครั้ง  แล้วลองทำใหม่รับรองค่ะว่าต้องทำได้แน่ ๆ   ต่อไปเรามาศึกษาระดับภาษากึ่งทางการกันนะคะ  เป็นระดับภาษาประเภทที่  </a:t>
            </a:r>
            <a:r>
              <a:rPr lang="th-TH" sz="3200" dirty="0" smtClean="0">
                <a:latin typeface="Angsana New" pitchFamily="18" charset="-34"/>
              </a:rPr>
              <a:t>๓  </a:t>
            </a:r>
            <a:r>
              <a:rPr lang="th-TH" sz="3200" dirty="0">
                <a:latin typeface="Angsana New" pitchFamily="18" charset="-34"/>
              </a:rPr>
              <a:t>แล้วนะคะ</a:t>
            </a:r>
          </a:p>
        </p:txBody>
      </p:sp>
      <p:pic>
        <p:nvPicPr>
          <p:cNvPr id="30725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2949575"/>
            <a:ext cx="2230437" cy="3719513"/>
          </a:xfrm>
          <a:prstGeom prst="rect">
            <a:avLst/>
          </a:prstGeom>
          <a:noFill/>
        </p:spPr>
      </p:pic>
      <p:pic>
        <p:nvPicPr>
          <p:cNvPr id="7" name="ไทย1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85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00034" y="1142984"/>
            <a:ext cx="7993063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b="1" dirty="0">
                <a:latin typeface="Angsana New" pitchFamily="18" charset="-34"/>
              </a:rPr>
              <a:t>	</a:t>
            </a:r>
            <a:r>
              <a:rPr lang="th-TH" sz="3200" b="1" dirty="0">
                <a:solidFill>
                  <a:srgbClr val="FF0066"/>
                </a:solidFill>
                <a:latin typeface="Angsana New" pitchFamily="18" charset="-34"/>
              </a:rPr>
              <a:t>ลักษณะของภาษาระดับกึ่งทางการ</a:t>
            </a:r>
            <a:r>
              <a:rPr lang="th-TH" sz="3200" dirty="0">
                <a:solidFill>
                  <a:srgbClr val="FF0066"/>
                </a:solidFill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คล้ายกับภาษาระดับทางการแต่จะลดความเป็นการเป็นงานลง   ใช้ในการประชุมกลุ่มเล็กลง  เช่น  การอภิปราย  ประชุมกลุ่มย่อย  การเสวนา  บรรยายในห้องเรียน  ข่าว  บทความในหนังสือพิมพ์  สัมพันธภาพระหว่างผู้รับกับผู้ส่งสารอาจโต้ตอบ  แลกเปลี่ยนความคิดเห็นกันบ้างเป็นระยะ  </a:t>
            </a:r>
            <a:r>
              <a:rPr lang="th-TH" sz="3200" dirty="0" smtClean="0">
                <a:latin typeface="Angsana New" pitchFamily="18" charset="-34"/>
              </a:rPr>
              <a:t>เนื้อหา</a:t>
            </a:r>
            <a:r>
              <a:rPr lang="th-TH" sz="3200" dirty="0">
                <a:latin typeface="Angsana New" pitchFamily="18" charset="-34"/>
              </a:rPr>
              <a:t>เป็นเรื่องความรู้ทั่วไป  การแสดงความคิดเห็นเชิงวิชาการ  การดำเนินชีวิต  ใช้ศัพท์วิชาการเท่าที่จำเป็น  อาจมีภาษาพูดปะปนอยู่บ้าง</a:t>
            </a:r>
            <a:endParaRPr lang="th-TH" sz="3200" dirty="0"/>
          </a:p>
        </p:txBody>
      </p:sp>
      <p:pic>
        <p:nvPicPr>
          <p:cNvPr id="5" name="เดี่ยว1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0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68313" y="908050"/>
            <a:ext cx="8207375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FF0066"/>
                </a:solidFill>
                <a:latin typeface="Angsana New" pitchFamily="18" charset="-34"/>
              </a:rPr>
              <a:t>ตัวอย่างภาษาระดับกึ่งทางการ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        ที่เรียกว่า  “ปีรณรงค์วัฒนธรรมไทย”  ถ้าแปลตรงไปตรงมาก็จะต้องแปลว่า  “การรบกับวัฒนธรรมไทย”  ฟังชอบกลอยู่  หากจะใส่คำว่า “เพื่อ” เข้าไปสักคำหนึ่งระหว่าง “รณรงค์” กับ “วัฒนธรรมไทย”  น่าจะฟังเข้าใจง่ายขึ้น  และตรงกับวัตถุประสงค์ของสำนักงานคณะกรรมการวัฒนธรรมแห่งชาติ  อย่างไรก็ตามเรื่องนี้ก็ไม่ใช่เรื่องสำคัญ  สำคัญอยู่ที่เจตนาของสำนักงานคณะกรรมการวัฒนธรรมแห่งชาติที่มุ่งเน้น</a:t>
            </a:r>
            <a:r>
              <a:rPr lang="th-TH" sz="3200" dirty="0" smtClean="0">
                <a:latin typeface="Angsana New" pitchFamily="18" charset="-34"/>
              </a:rPr>
              <a:t>ในการที่</a:t>
            </a:r>
            <a:r>
              <a:rPr lang="th-TH" sz="3200" dirty="0">
                <a:latin typeface="Angsana New" pitchFamily="18" charset="-34"/>
              </a:rPr>
              <a:t>จะชักจูงชวนเชิญให้คนไทยทุกหมู่เหล่าได้ช่วยกันดำรงรักษา  ส่งเสริม  สืบสาน  และพัฒนาวัฒนธรรมไทยต่างหาก</a:t>
            </a:r>
          </a:p>
        </p:txBody>
      </p:sp>
      <p:pic>
        <p:nvPicPr>
          <p:cNvPr id="5" name="เดี่ยว1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28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95288" y="404813"/>
            <a:ext cx="5832475" cy="3671887"/>
          </a:xfrm>
          <a:prstGeom prst="wedgeRoundRectCallout">
            <a:avLst>
              <a:gd name="adj1" fmla="val 43005"/>
              <a:gd name="adj2" fmla="val 64222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600">
                <a:latin typeface="Angsana New" pitchFamily="18" charset="-34"/>
              </a:rPr>
              <a:t>	</a:t>
            </a:r>
            <a:r>
              <a:rPr lang="th-TH" sz="3600"/>
              <a:t>สวัสดีครับพี่น้อยหน่า   วันนี้ผมพาเพื่อน ๆ มารบกวนพี่น้อยหน่าอีกแล้วครับ  พี่ครับการสื่อสารในชีวิตประจำวันของเรา  ถ้าเราเลือกใช้ถ้อยคำให้ตรงความหมาย  </a:t>
            </a:r>
            <a:r>
              <a:rPr lang="en-US" sz="3600"/>
              <a:t/>
            </a:r>
            <a:br>
              <a:rPr lang="en-US" sz="3600"/>
            </a:br>
            <a:r>
              <a:rPr lang="th-TH" sz="3600"/>
              <a:t>แล้วเรียบเรียงคำให้ตรงกับกฎเกณฑ์ทางภาษาก็เพียงพอแล้วใช่ไหมครับ</a:t>
            </a:r>
          </a:p>
          <a:p>
            <a:pPr algn="thaiDist"/>
            <a:endParaRPr lang="th-TH" sz="3600">
              <a:latin typeface="Angsana New" pitchFamily="18" charset="-34"/>
            </a:endParaRPr>
          </a:p>
        </p:txBody>
      </p:sp>
      <p:pic>
        <p:nvPicPr>
          <p:cNvPr id="6149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573463"/>
            <a:ext cx="2562225" cy="2997200"/>
          </a:xfrm>
          <a:prstGeom prst="rect">
            <a:avLst/>
          </a:prstGeom>
          <a:noFill/>
        </p:spPr>
      </p:pic>
      <p:pic>
        <p:nvPicPr>
          <p:cNvPr id="7" name="Thai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76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1857356" y="3214686"/>
            <a:ext cx="6480175" cy="2447925"/>
          </a:xfrm>
          <a:prstGeom prst="wedgeRoundRectCallout">
            <a:avLst>
              <a:gd name="adj1" fmla="val -35301"/>
              <a:gd name="adj2" fmla="val -93384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ต่อไปเรามาฝึกวิเคราะห์ข้อความกันนะคะ   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๑.  </a:t>
            </a:r>
            <a:r>
              <a:rPr lang="th-TH" sz="3200" dirty="0">
                <a:latin typeface="Angsana New" pitchFamily="18" charset="-34"/>
              </a:rPr>
              <a:t>เนื้อความเป็นบทความแสดงความคิดเห็นมี</a:t>
            </a:r>
            <a:r>
              <a:rPr lang="th-TH" sz="3200" dirty="0" smtClean="0">
                <a:latin typeface="Angsana New" pitchFamily="18" charset="-34"/>
              </a:rPr>
              <a:t>ลักษณะ</a:t>
            </a:r>
            <a:br>
              <a:rPr lang="th-TH" sz="3200" dirty="0" smtClean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     ของ</a:t>
            </a:r>
            <a:r>
              <a:rPr lang="th-TH" sz="3200" dirty="0">
                <a:latin typeface="Angsana New" pitchFamily="18" charset="-34"/>
              </a:rPr>
              <a:t>ภาษาทางการ  ได้แก่</a:t>
            </a:r>
            <a:r>
              <a:rPr lang="en-US" sz="3200" dirty="0">
                <a:latin typeface="Angsana New" pitchFamily="18" charset="-34"/>
              </a:rPr>
              <a:t>…</a:t>
            </a:r>
            <a:r>
              <a:rPr lang="th-TH" sz="3200" dirty="0" smtClean="0">
                <a:latin typeface="Angsana New" pitchFamily="18" charset="-34"/>
              </a:rPr>
              <a:t>..........................................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๒.  </a:t>
            </a:r>
            <a:r>
              <a:rPr lang="th-TH" sz="3200" dirty="0">
                <a:latin typeface="Angsana New" pitchFamily="18" charset="-34"/>
              </a:rPr>
              <a:t>มีคำบางคำเป็นภาษาพูดแทรกอยู่  เช่น</a:t>
            </a:r>
            <a:r>
              <a:rPr lang="en-US" sz="3200" dirty="0">
                <a:latin typeface="Angsana New" pitchFamily="18" charset="-34"/>
              </a:rPr>
              <a:t> ….</a:t>
            </a:r>
            <a:r>
              <a:rPr lang="th-TH" sz="3200" dirty="0">
                <a:latin typeface="Angsana New" pitchFamily="18" charset="-34"/>
              </a:rPr>
              <a:t>................</a:t>
            </a:r>
            <a:endParaRPr lang="th-TH" sz="3200" dirty="0"/>
          </a:p>
        </p:txBody>
      </p:sp>
      <p:pic>
        <p:nvPicPr>
          <p:cNvPr id="33797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0351"/>
            <a:ext cx="2520950" cy="2597146"/>
          </a:xfrm>
          <a:prstGeom prst="rect">
            <a:avLst/>
          </a:prstGeom>
          <a:noFill/>
        </p:spPr>
      </p:pic>
      <p:pic>
        <p:nvPicPr>
          <p:cNvPr id="6" name="ไทย1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6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11188" y="476250"/>
            <a:ext cx="7848600" cy="21605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	เรามาดูเฉลยกันดีกว่านะคะ   แต่ว่าน้อง ๆ ต้องใช้ความพยายามในการหาคำตอบด้วยนะคะคนเก่ง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๑.  </a:t>
            </a:r>
            <a:r>
              <a:rPr lang="th-TH" sz="3200" dirty="0">
                <a:latin typeface="Angsana New" pitchFamily="18" charset="-34"/>
              </a:rPr>
              <a:t>ภาษาทางการ  ได้แก่</a:t>
            </a:r>
            <a:r>
              <a:rPr lang="th-TH" sz="3200" b="1" dirty="0">
                <a:latin typeface="Angsana New" pitchFamily="18" charset="-34"/>
              </a:rPr>
              <a:t>  เจตนา  ดำรง  รักษา  ส่งเสริม  สืบสาน  พัฒนา</a:t>
            </a:r>
            <a:r>
              <a:rPr lang="th-TH" sz="3200" dirty="0">
                <a:latin typeface="Angsana New" pitchFamily="18" charset="-34"/>
              </a:rPr>
              <a:t/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๒.  </a:t>
            </a:r>
            <a:r>
              <a:rPr lang="th-TH" sz="3200" dirty="0">
                <a:latin typeface="Angsana New" pitchFamily="18" charset="-34"/>
              </a:rPr>
              <a:t>ภาษาพูด  ได้แก่  </a:t>
            </a:r>
            <a:r>
              <a:rPr lang="th-TH" sz="3200" b="1" dirty="0">
                <a:latin typeface="Angsana New" pitchFamily="18" charset="-34"/>
              </a:rPr>
              <a:t>ฟังชอบกลอยู่  น่าจะฟังเข้าใจง่ายขึ้น  สักคำหนึ่ง</a:t>
            </a:r>
            <a:endParaRPr lang="en-US" sz="3200" dirty="0">
              <a:latin typeface="Angsana New" pitchFamily="18" charset="-34"/>
            </a:endParaRPr>
          </a:p>
          <a:p>
            <a:endParaRPr lang="th-TH" sz="3200" dirty="0">
              <a:latin typeface="Angsana New" pitchFamily="18" charset="-34"/>
            </a:endParaRPr>
          </a:p>
        </p:txBody>
      </p:sp>
      <p:pic>
        <p:nvPicPr>
          <p:cNvPr id="34821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2997200"/>
            <a:ext cx="2520950" cy="3527425"/>
          </a:xfrm>
          <a:prstGeom prst="rect">
            <a:avLst/>
          </a:prstGeom>
          <a:noFill/>
        </p:spPr>
      </p:pic>
      <p:pic>
        <p:nvPicPr>
          <p:cNvPr id="6" name="ไทย1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6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684213" y="981075"/>
            <a:ext cx="7888315" cy="2303463"/>
          </a:xfrm>
          <a:prstGeom prst="wedgeRoundRectCallout">
            <a:avLst>
              <a:gd name="adj1" fmla="val 1060"/>
              <a:gd name="adj2" fmla="val 107958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	พี่น้อยหน่าครับผมเก่งไหม  ตอบถูกหมดเลย  ข้อสังเกตของภาษาระดับกึ่งทางการก็คือจะมีภาษาพูดปะปนอยู่บ้าง  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	ต่อไปเราลองศึกษาระดับภาษาระดับที่  </a:t>
            </a:r>
            <a:r>
              <a:rPr lang="th-TH" sz="3200" dirty="0" smtClean="0">
                <a:latin typeface="Angsana New" pitchFamily="18" charset="-34"/>
              </a:rPr>
              <a:t>๔  </a:t>
            </a:r>
            <a:r>
              <a:rPr lang="th-TH" sz="3200" dirty="0">
                <a:latin typeface="Angsana New" pitchFamily="18" charset="-34"/>
              </a:rPr>
              <a:t>กันนะครับเพื่อน ๆ  ระดับภาษาไม่เป็นทางการครับ</a:t>
            </a:r>
          </a:p>
        </p:txBody>
      </p:sp>
      <p:pic>
        <p:nvPicPr>
          <p:cNvPr id="35845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3644900"/>
            <a:ext cx="2498725" cy="2924175"/>
          </a:xfrm>
          <a:prstGeom prst="rect">
            <a:avLst/>
          </a:prstGeom>
          <a:noFill/>
        </p:spPr>
      </p:pic>
      <p:pic>
        <p:nvPicPr>
          <p:cNvPr id="7" name="Thai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5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57224" y="1428736"/>
            <a:ext cx="7215238" cy="273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b="1" dirty="0">
                <a:latin typeface="Angsana New" pitchFamily="18" charset="-34"/>
              </a:rPr>
              <a:t>	</a:t>
            </a:r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</a:rPr>
              <a:t>ลักษณะภาษาไม่เป็นทางการ  </a:t>
            </a:r>
            <a:r>
              <a:rPr lang="th-TH" sz="3200" dirty="0">
                <a:latin typeface="Angsana New" pitchFamily="18" charset="-34"/>
              </a:rPr>
              <a:t>หรือเรียกว่าระดับสนทนา  ใช้สนทนากันระหว่างบุคคลหรือกลุ่มบุคคลไม่เกิน </a:t>
            </a:r>
            <a:r>
              <a:rPr lang="th-TH" sz="3200" dirty="0" smtClean="0">
                <a:latin typeface="Angsana New" pitchFamily="18" charset="-34"/>
              </a:rPr>
              <a:t>๔-๕  </a:t>
            </a:r>
            <a:r>
              <a:rPr lang="th-TH" sz="3200" dirty="0">
                <a:latin typeface="Angsana New" pitchFamily="18" charset="-34"/>
              </a:rPr>
              <a:t>คน  </a:t>
            </a:r>
            <a:r>
              <a:rPr lang="th-TH" sz="3200" dirty="0" smtClean="0">
                <a:latin typeface="Angsana New" pitchFamily="18" charset="-34"/>
              </a:rPr>
              <a:t>  ใน</a:t>
            </a:r>
            <a:r>
              <a:rPr lang="th-TH" sz="3200" dirty="0">
                <a:latin typeface="Angsana New" pitchFamily="18" charset="-34"/>
              </a:rPr>
              <a:t>สถานที่ไม่ใช่ส่วนตัว  เนื้อหามักเป็นเรื่องทั่ว ๆ </a:t>
            </a:r>
            <a:r>
              <a:rPr lang="th-TH" sz="3200" dirty="0" smtClean="0">
                <a:latin typeface="Angsana New" pitchFamily="18" charset="-34"/>
              </a:rPr>
              <a:t>ไป                 ใน</a:t>
            </a:r>
            <a:r>
              <a:rPr lang="th-TH" sz="3200" dirty="0">
                <a:latin typeface="Angsana New" pitchFamily="18" charset="-34"/>
              </a:rPr>
              <a:t>ชีวิตประจำวัน  กิจธุระ การปรึกษาหารือร่วมกัน  ถ้อยคำใช้กันเฉพาะกลุ่มหรือเข้าใจความหมายตรงกันได้ในกลุ่มเท่านั้น</a:t>
            </a:r>
          </a:p>
        </p:txBody>
      </p:sp>
      <p:pic>
        <p:nvPicPr>
          <p:cNvPr id="6" name="เดี่ยว1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74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684213" y="836613"/>
            <a:ext cx="77755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FF3300"/>
                </a:solidFill>
                <a:latin typeface="Angsana New" pitchFamily="18" charset="-34"/>
              </a:rPr>
              <a:t>ตัวอย่างภาษาระดับไม่เป็นทางการ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       ผมไม่ใช่เด็กเรียนดี </a:t>
            </a:r>
            <a:r>
              <a:rPr lang="th-TH" sz="3200" dirty="0" smtClean="0"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ที่พอไปได้จริง ๆ ก็เป็นวิชาเกี่ยวกับภาษาและศิลปะ  นอกนั้นแล้วกระท่อนกระแท่น  จะตกมิตกแหล่  ผมไม่ชอบอ่านตำรา  ไม่ชอบท่องจำอะไรทั้งสิ้น  หนังสือบางเล่มที่ซื้อตอนต้นเทอมก็ไม่เคยเปิดอ่านแม้แต่หน้าเดียว  จนเรียนจบขอบปกยังใหม่  สะอาดเอี่ยม  ไม่มีรอยช้ำของการพลิก  ถึงคราวสอบก็เข้าไปนั่งเดาสุ่ม  ใช้วิธีหลับตาจิ้ม  ทำให้ผมมักสอบเสร็จเป็นคนแรก ๆ เสมอ  การเดาใช้เวลาไม่มากนี่ครับ  จะให้นั่งทวนข้อสอบ  ตรวจทานถูกผิดก็ทำไม่ได้อีก  ผมเดาอย่างมั่นใจทุกครั้งไม่ต้องตรวจทาน</a:t>
            </a:r>
            <a:endParaRPr lang="th-TH" sz="3200" dirty="0"/>
          </a:p>
        </p:txBody>
      </p:sp>
      <p:pic>
        <p:nvPicPr>
          <p:cNvPr id="5" name="เดี่ยว1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39750" y="476250"/>
            <a:ext cx="7561263" cy="2160588"/>
          </a:xfrm>
          <a:prstGeom prst="wedgeRoundRectCallout">
            <a:avLst>
              <a:gd name="adj1" fmla="val 3370"/>
              <a:gd name="adj2" fmla="val 109662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dirty="0">
                <a:latin typeface="Angsana New" pitchFamily="18" charset="-34"/>
              </a:rPr>
              <a:t>น้อง ๆ ทราบไหมคะว่าการใช้ถ้อยคำของตัวอย่าง</a:t>
            </a:r>
            <a:r>
              <a:rPr lang="th-TH" sz="3200" dirty="0" smtClean="0">
                <a:latin typeface="Angsana New" pitchFamily="18" charset="-34"/>
              </a:rPr>
              <a:t>ภาษาระดับ       ไม่</a:t>
            </a:r>
            <a:r>
              <a:rPr lang="th-TH" sz="3200" dirty="0">
                <a:latin typeface="Angsana New" pitchFamily="18" charset="-34"/>
              </a:rPr>
              <a:t>เป็นทางการข้างต้นเป็นอย่างไรบ้าง  อย่าลืมยกตัวอย่างด้วยนะคะ   เสร็จแล้วไปดูเฉลยหน้าต่อไปเลยค่ะ</a:t>
            </a:r>
            <a:endParaRPr lang="th-TH" sz="3200" dirty="0"/>
          </a:p>
        </p:txBody>
      </p:sp>
      <p:pic>
        <p:nvPicPr>
          <p:cNvPr id="38917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3068638"/>
            <a:ext cx="2068513" cy="3446462"/>
          </a:xfrm>
          <a:prstGeom prst="rect">
            <a:avLst/>
          </a:prstGeom>
          <a:noFill/>
        </p:spPr>
      </p:pic>
      <p:pic>
        <p:nvPicPr>
          <p:cNvPr id="6" name="ไทย1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785786" y="1142984"/>
            <a:ext cx="7559675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ภาษาที่ใช้เป็นภาษาพูด  เช่น  กระท่อนกระแท่น  จะตกมิตกแหล่  อะไรทั้งสิ้น  ต้นเทอม  เดาสุ่ม   หลับตาจิ้ม</a:t>
            </a: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214678" y="3357562"/>
            <a:ext cx="5594350" cy="2881313"/>
          </a:xfrm>
          <a:prstGeom prst="wedgeRoundRectCallout">
            <a:avLst>
              <a:gd name="adj1" fmla="val -61324"/>
              <a:gd name="adj2" fmla="val -4724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dirty="0">
                <a:latin typeface="Angsana New" pitchFamily="18" charset="-34"/>
              </a:rPr>
              <a:t>ยอดเยี่ยมไปเลยค่ะน้อง  ภาษาระดับไม่เป็นทางการจะใช้ภาษาพูด แต่สถานที่ไม่ใช่ที่ส่วนตัวจำให้ดีนะคะ  ต่อไปเรามาศึกษาภาษาระดับสนทนากันนะคะเป็นระดับสุดท้ายแล้ว</a:t>
            </a:r>
            <a:r>
              <a:rPr lang="th-TH" sz="3200" dirty="0" smtClean="0">
                <a:latin typeface="Angsana New" pitchFamily="18" charset="-34"/>
              </a:rPr>
              <a:t>ค่ะ</a:t>
            </a:r>
            <a:endParaRPr lang="th-TH" sz="3200" dirty="0">
              <a:latin typeface="Angsana New" pitchFamily="18" charset="-34"/>
            </a:endParaRPr>
          </a:p>
        </p:txBody>
      </p:sp>
      <p:pic>
        <p:nvPicPr>
          <p:cNvPr id="39943" name="Picture 7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924175"/>
            <a:ext cx="2068512" cy="3446463"/>
          </a:xfrm>
          <a:prstGeom prst="rect">
            <a:avLst/>
          </a:prstGeom>
          <a:noFill/>
        </p:spPr>
      </p:pic>
      <p:pic>
        <p:nvPicPr>
          <p:cNvPr id="9" name="คู่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357554" y="-214338"/>
            <a:ext cx="18501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เฉลย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4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14282" y="1357298"/>
            <a:ext cx="864399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b="1" dirty="0">
                <a:latin typeface="Angsana New" pitchFamily="18" charset="-34"/>
              </a:rPr>
              <a:t>	</a:t>
            </a:r>
            <a:r>
              <a:rPr lang="th-TH" sz="3200" b="1" dirty="0">
                <a:solidFill>
                  <a:srgbClr val="00B050"/>
                </a:solidFill>
                <a:latin typeface="Angsana New" pitchFamily="18" charset="-34"/>
              </a:rPr>
              <a:t>ลักษณะของภาษาระดับกันเอง  </a:t>
            </a:r>
            <a:r>
              <a:rPr lang="th-TH" sz="3200" dirty="0">
                <a:latin typeface="Angsana New" pitchFamily="18" charset="-34"/>
              </a:rPr>
              <a:t>เป็นภาษาที่ใช้ในวงจำกัด  เช่น  ภาษาที่ใช้ในครอบครัว สามีภรรยา  เพื่อนสนิท  สถานที่มักเป็นที่ส่วนตัว  เช่น  ที่บ้าน  ในห้องส่วนตัวเฉพาะ  เนื้อหาเป็นเรื่องราวทั่วไปในชีวิตประจำวัน </a:t>
            </a:r>
            <a:r>
              <a:rPr lang="th-TH" sz="3200" dirty="0" smtClean="0"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ถ้อยคำใช้คำคะนองที่ใช้เฉพาะกลุ่ม   ภาษา</a:t>
            </a:r>
            <a:r>
              <a:rPr lang="th-TH" sz="3200" dirty="0" smtClean="0">
                <a:latin typeface="Angsana New" pitchFamily="18" charset="-34"/>
              </a:rPr>
              <a:t>ถิ่น     ไม่</a:t>
            </a:r>
            <a:r>
              <a:rPr lang="th-TH" sz="3200" dirty="0">
                <a:latin typeface="Angsana New" pitchFamily="18" charset="-34"/>
              </a:rPr>
              <a:t>นิยมบันทึกเป็นลายลักษณ์อักษร  </a:t>
            </a:r>
            <a:r>
              <a:rPr lang="th-TH" sz="3200" dirty="0" smtClean="0">
                <a:latin typeface="Angsana New" pitchFamily="18" charset="-34"/>
              </a:rPr>
              <a:t>อาจ</a:t>
            </a:r>
            <a:r>
              <a:rPr lang="th-TH" sz="3200" dirty="0">
                <a:latin typeface="Angsana New" pitchFamily="18" charset="-34"/>
              </a:rPr>
              <a:t>ปรากฏ</a:t>
            </a:r>
            <a:r>
              <a:rPr lang="th-TH" sz="3200" dirty="0" err="1">
                <a:latin typeface="Angsana New" pitchFamily="18" charset="-34"/>
              </a:rPr>
              <a:t>ในนว</a:t>
            </a:r>
            <a:r>
              <a:rPr lang="th-TH" sz="3200" dirty="0" smtClean="0">
                <a:latin typeface="Angsana New" pitchFamily="18" charset="-34"/>
              </a:rPr>
              <a:t>นิยายหรือ</a:t>
            </a:r>
            <a:r>
              <a:rPr lang="th-TH" sz="3200" dirty="0">
                <a:latin typeface="Angsana New" pitchFamily="18" charset="-34"/>
              </a:rPr>
              <a:t>เรื่อง</a:t>
            </a:r>
            <a:r>
              <a:rPr lang="th-TH" sz="3200" dirty="0" smtClean="0">
                <a:latin typeface="Angsana New" pitchFamily="18" charset="-34"/>
              </a:rPr>
              <a:t>สั้นเพื่อให้</a:t>
            </a:r>
            <a:r>
              <a:rPr lang="th-TH" sz="3200" dirty="0">
                <a:latin typeface="Angsana New" pitchFamily="18" charset="-34"/>
              </a:rPr>
              <a:t>เรื่องสมจริงตามบทบาทตัวละคร</a:t>
            </a:r>
            <a:br>
              <a:rPr lang="th-TH" sz="3200" dirty="0">
                <a:latin typeface="Angsana New" pitchFamily="18" charset="-34"/>
              </a:rPr>
            </a:br>
            <a:endParaRPr lang="th-TH" sz="3200" dirty="0"/>
          </a:p>
        </p:txBody>
      </p:sp>
      <p:pic>
        <p:nvPicPr>
          <p:cNvPr id="5" name="เดี่ยว1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8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84213" y="1052513"/>
            <a:ext cx="792003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00B050"/>
                </a:solidFill>
                <a:latin typeface="Angsana New" pitchFamily="18" charset="-34"/>
              </a:rPr>
              <a:t>ตัวอย่างภาษาระดับกันเอง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b="1" dirty="0">
                <a:latin typeface="Angsana New" pitchFamily="18" charset="-34"/>
              </a:rPr>
              <a:t>          </a:t>
            </a:r>
            <a:r>
              <a:rPr lang="th-TH" sz="3200" dirty="0">
                <a:latin typeface="Angsana New" pitchFamily="18" charset="-34"/>
              </a:rPr>
              <a:t>ผู้หญิงที่ปล่อยให้พุงพลุ้ยอ้วนเป็นพะโล้อย่างนี้  นอกจากจะดูไม่ได้แล้ว  ยังจะตายไวเสียอีกด้วย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dirty="0">
                <a:latin typeface="Angsana New" pitchFamily="18" charset="-34"/>
              </a:rPr>
              <a:t>  </a:t>
            </a:r>
            <a:endParaRPr lang="th-TH" sz="3200" dirty="0"/>
          </a:p>
        </p:txBody>
      </p:sp>
      <p:sp>
        <p:nvSpPr>
          <p:cNvPr id="41989" name="AutoShape 5"/>
          <p:cNvSpPr>
            <a:spLocks noChangeArrowheads="1"/>
          </p:cNvSpPr>
          <p:nvPr/>
        </p:nvSpPr>
        <p:spPr bwMode="auto">
          <a:xfrm>
            <a:off x="785786" y="3429000"/>
            <a:ext cx="5257799" cy="1655763"/>
          </a:xfrm>
          <a:prstGeom prst="wedgeRoundRectCallout">
            <a:avLst>
              <a:gd name="adj1" fmla="val 49681"/>
              <a:gd name="adj2" fmla="val 9774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ภาษาระดับกันเองนี่พวกผมถนัดมากเลย</a:t>
            </a:r>
            <a:r>
              <a:rPr lang="th-TH" sz="3200" dirty="0" smtClean="0">
                <a:latin typeface="Angsana New" pitchFamily="18" charset="-34"/>
              </a:rPr>
              <a:t>พี่      </a:t>
            </a:r>
            <a:r>
              <a:rPr lang="th-TH" sz="3200" dirty="0">
                <a:latin typeface="Angsana New" pitchFamily="18" charset="-34"/>
              </a:rPr>
              <a:t>ผมชอบใช้เวลาคุยโทรศัพท์กับเพื่อน  ในละครน้ำเน่าก็มีดูแล้วสนุกมากเลยครับพี่น้อยหน่า</a:t>
            </a:r>
            <a:endParaRPr lang="th-TH" sz="3200" dirty="0"/>
          </a:p>
        </p:txBody>
      </p:sp>
      <p:pic>
        <p:nvPicPr>
          <p:cNvPr id="41990" name="Picture 6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3789363"/>
            <a:ext cx="2239962" cy="2620962"/>
          </a:xfrm>
          <a:prstGeom prst="rect">
            <a:avLst/>
          </a:prstGeom>
          <a:noFill/>
        </p:spPr>
      </p:pic>
      <p:pic>
        <p:nvPicPr>
          <p:cNvPr id="7" name="คู่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755650" y="404813"/>
            <a:ext cx="7345363" cy="4248150"/>
          </a:xfrm>
          <a:prstGeom prst="wedgeRoundRectCallout">
            <a:avLst>
              <a:gd name="adj1" fmla="val -1824"/>
              <a:gd name="adj2" fmla="val 6756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	เป็นอย่างไรบ้างเพื่อน ๆ เราลองมาทบทวนความรู้กันดีกว่านะครับ   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๑. </a:t>
            </a:r>
            <a:r>
              <a:rPr lang="th-TH" sz="3200" dirty="0">
                <a:latin typeface="Angsana New" pitchFamily="18" charset="-34"/>
              </a:rPr>
              <a:t>ระดับภาษาแบ่งเป็น  </a:t>
            </a:r>
            <a:r>
              <a:rPr lang="th-TH" sz="3200" dirty="0" smtClean="0">
                <a:latin typeface="Angsana New" pitchFamily="18" charset="-34"/>
              </a:rPr>
              <a:t>๕  </a:t>
            </a:r>
            <a:r>
              <a:rPr lang="th-TH" sz="3200" dirty="0">
                <a:latin typeface="Angsana New" pitchFamily="18" charset="-34"/>
              </a:rPr>
              <a:t>ระดับ  ได้แก่  ภาษาระดับพิธีการ  ภาษาระดับทางการ  ภาษาระดับกึ่งทางการ  ภาษาระดับไม่เป็นทางการ  ภาษาระดับกันเอง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dirty="0" smtClean="0">
                <a:latin typeface="Angsana New" pitchFamily="18" charset="-34"/>
              </a:rPr>
              <a:t>๒.  </a:t>
            </a:r>
            <a:r>
              <a:rPr lang="th-TH" sz="3200" dirty="0">
                <a:latin typeface="Angsana New" pitchFamily="18" charset="-34"/>
              </a:rPr>
              <a:t>ปัจจัยกำหนดระดับภาษา  ได้แก่  โอกาสและสถานที่  สัมพันธภาพระหว่างบุคคล  ลักษณะของเนื้อหา  และสื่อที่ใช้ส่งสาร</a:t>
            </a:r>
            <a:endParaRPr lang="en-US" sz="3200" dirty="0">
              <a:latin typeface="Angsana New" pitchFamily="18" charset="-34"/>
            </a:endParaRPr>
          </a:p>
          <a:p>
            <a:endParaRPr lang="th-TH" sz="3200" dirty="0"/>
          </a:p>
        </p:txBody>
      </p:sp>
      <p:pic>
        <p:nvPicPr>
          <p:cNvPr id="43013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797425"/>
            <a:ext cx="1563687" cy="1830388"/>
          </a:xfrm>
          <a:prstGeom prst="rect">
            <a:avLst/>
          </a:prstGeom>
          <a:noFill/>
        </p:spPr>
      </p:pic>
      <p:pic>
        <p:nvPicPr>
          <p:cNvPr id="7" name="Thai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9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468312" y="333375"/>
            <a:ext cx="8104215" cy="3313113"/>
          </a:xfrm>
          <a:prstGeom prst="wedgeRoundRectCallout">
            <a:avLst>
              <a:gd name="adj1" fmla="val 2509"/>
              <a:gd name="adj2" fmla="val 76546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600" dirty="0">
                <a:latin typeface="Angsana New" pitchFamily="18" charset="-34"/>
              </a:rPr>
              <a:t>	ใครบอกคะ  การสื่อสารนอกจากต้องคำนึงถึง  </a:t>
            </a:r>
            <a:r>
              <a:rPr lang="th-TH" sz="3600" dirty="0" smtClean="0">
                <a:latin typeface="Angsana New" pitchFamily="18" charset="-34"/>
              </a:rPr>
              <a:t>๒  </a:t>
            </a:r>
            <a:r>
              <a:rPr lang="th-TH" sz="3600" dirty="0">
                <a:latin typeface="Angsana New" pitchFamily="18" charset="-34"/>
              </a:rPr>
              <a:t>สิ่ง</a:t>
            </a:r>
            <a:r>
              <a:rPr lang="th-TH" sz="3600" spc="-30" dirty="0">
                <a:latin typeface="Angsana New" pitchFamily="18" charset="-34"/>
              </a:rPr>
              <a:t>ที่น้องบอกมาแล้ว  เรายังต้องคำนึงถึงความสัมพันธ์ระหว่างกัน  </a:t>
            </a:r>
            <a:r>
              <a:rPr lang="th-TH" sz="3600" dirty="0">
                <a:latin typeface="Angsana New" pitchFamily="18" charset="-34"/>
              </a:rPr>
              <a:t>โอกาสกาลเทศะ  และประชุมชนอีกด้วยนะ  ด้วยเหตุนี้จึงทำให้ภาษาไทยของเราถูกจัดแบ่งออกเป็นระดับต่าง ๆ  ที่เราเรียกว่า  ระดับภาษา  อย่างไรเล่าคะ</a:t>
            </a:r>
            <a:endParaRPr lang="en-US" sz="3600" dirty="0">
              <a:latin typeface="Angsana New" pitchFamily="18" charset="-34"/>
            </a:endParaRPr>
          </a:p>
          <a:p>
            <a:pPr algn="thaiDist"/>
            <a:endParaRPr lang="th-TH" sz="3600" dirty="0">
              <a:latin typeface="Angsana New" pitchFamily="18" charset="-34"/>
            </a:endParaRPr>
          </a:p>
        </p:txBody>
      </p:sp>
      <p:pic>
        <p:nvPicPr>
          <p:cNvPr id="7173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3933825"/>
            <a:ext cx="1952625" cy="2654300"/>
          </a:xfrm>
          <a:prstGeom prst="rect">
            <a:avLst/>
          </a:prstGeom>
          <a:noFill/>
        </p:spPr>
      </p:pic>
      <p:pic>
        <p:nvPicPr>
          <p:cNvPr id="6" name="ไทย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3419475" y="404813"/>
            <a:ext cx="5230813" cy="2549525"/>
          </a:xfrm>
          <a:prstGeom prst="wedgeRoundRectCallout">
            <a:avLst>
              <a:gd name="adj1" fmla="val -51671"/>
              <a:gd name="adj2" fmla="val 86051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>
                <a:latin typeface="Angsana New" pitchFamily="18" charset="-34"/>
              </a:rPr>
              <a:t>แล้วน้อง ๆ อยากรู้ไหมคะว่าอะไรทำให้ภาษามีระดับที่ต่างกัน  ถ้าไม่รู้ตามพี่มาทางนี้ค่ะ  เราจะไปศึกษาเรื่ององค์ประกอบที่ทำให้ภาษามีระดับต่างกันค่ะ</a:t>
            </a:r>
            <a:endParaRPr lang="th-TH" sz="3200"/>
          </a:p>
        </p:txBody>
      </p:sp>
      <p:pic>
        <p:nvPicPr>
          <p:cNvPr id="44037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565400"/>
            <a:ext cx="2370137" cy="3949700"/>
          </a:xfrm>
          <a:prstGeom prst="rect">
            <a:avLst/>
          </a:prstGeom>
          <a:noFill/>
        </p:spPr>
      </p:pic>
      <p:pic>
        <p:nvPicPr>
          <p:cNvPr id="8" name="ไทย15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0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11188" y="363538"/>
            <a:ext cx="8064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33400" indent="-533400"/>
            <a:r>
              <a:rPr lang="th-TH" sz="3200" b="1" dirty="0">
                <a:solidFill>
                  <a:srgbClr val="00B0F0"/>
                </a:solidFill>
                <a:latin typeface="Angsana New" pitchFamily="18" charset="-34"/>
              </a:rPr>
              <a:t>องค์ประกอบทางภาษาที่ทำให้ภาษามีระดับ</a:t>
            </a:r>
            <a:r>
              <a:rPr lang="th-TH" sz="3200" b="1" dirty="0" smtClean="0">
                <a:solidFill>
                  <a:srgbClr val="00B0F0"/>
                </a:solidFill>
                <a:latin typeface="Angsana New" pitchFamily="18" charset="-34"/>
              </a:rPr>
              <a:t>ต่างกัน</a:t>
            </a:r>
            <a:endParaRPr lang="th-TH" sz="3200" b="1" dirty="0">
              <a:solidFill>
                <a:srgbClr val="00B0F0"/>
              </a:solidFill>
              <a:latin typeface="Angsana New" pitchFamily="18" charset="-34"/>
            </a:endParaRPr>
          </a:p>
          <a:p>
            <a:pPr marL="533400" indent="-533400">
              <a:buAutoNum type="thaiNumPeriod"/>
            </a:pPr>
            <a:r>
              <a:rPr lang="th-TH" sz="3200" dirty="0" smtClean="0">
                <a:solidFill>
                  <a:srgbClr val="FF0066"/>
                </a:solidFill>
                <a:latin typeface="Angsana New" pitchFamily="18" charset="-34"/>
              </a:rPr>
              <a:t>การ</a:t>
            </a:r>
            <a:r>
              <a:rPr lang="th-TH" sz="3200" dirty="0">
                <a:solidFill>
                  <a:srgbClr val="FF0066"/>
                </a:solidFill>
                <a:latin typeface="Angsana New" pitchFamily="18" charset="-34"/>
              </a:rPr>
              <a:t>เรียบเรียง  </a:t>
            </a:r>
            <a:r>
              <a:rPr lang="th-TH" sz="3200" dirty="0">
                <a:latin typeface="Angsana New" pitchFamily="18" charset="-34"/>
              </a:rPr>
              <a:t>ภาษาระดับพิธีการและระดับทางการจะขัดเกลา</a:t>
            </a:r>
            <a:r>
              <a:rPr lang="th-TH" sz="3200" dirty="0" smtClean="0">
                <a:latin typeface="Angsana New" pitchFamily="18" charset="-34"/>
              </a:rPr>
              <a:t>ภาษาให้ไพเราะ  </a:t>
            </a:r>
            <a:r>
              <a:rPr lang="th-TH" sz="3200" dirty="0">
                <a:latin typeface="Angsana New" pitchFamily="18" charset="-34"/>
              </a:rPr>
              <a:t>กลมกลืนมีระเบียบ  ระดับกึ่งทางการอาจไม่เป็นระเบียบบ้าง  ภาษาระดับไม่</a:t>
            </a:r>
            <a:r>
              <a:rPr lang="th-TH" sz="3200" dirty="0" smtClean="0">
                <a:latin typeface="Angsana New" pitchFamily="18" charset="-34"/>
              </a:rPr>
              <a:t>เป็นทางการและระ</a:t>
            </a:r>
            <a:r>
              <a:rPr lang="th-TH" sz="3200" dirty="0">
                <a:latin typeface="Angsana New" pitchFamily="18" charset="-34"/>
              </a:rPr>
              <a:t>ดับ กันเอง  ความเป็นระเบียบจะลดหย่อนลงไปเป็น</a:t>
            </a:r>
            <a:r>
              <a:rPr lang="th-TH" sz="3200" dirty="0" smtClean="0">
                <a:latin typeface="Angsana New" pitchFamily="18" charset="-34"/>
              </a:rPr>
              <a:t>ลำดับ</a:t>
            </a:r>
            <a:endParaRPr lang="th-TH" sz="3200" dirty="0">
              <a:latin typeface="Angsana New" pitchFamily="18" charset="-34"/>
            </a:endParaRPr>
          </a:p>
          <a:p>
            <a:pPr marL="533400" indent="-533400"/>
            <a:r>
              <a:rPr lang="th-TH" sz="3200" dirty="0" smtClean="0">
                <a:solidFill>
                  <a:srgbClr val="FF0066"/>
                </a:solidFill>
                <a:latin typeface="Angsana New" pitchFamily="18" charset="-34"/>
              </a:rPr>
              <a:t>๒. </a:t>
            </a:r>
            <a:r>
              <a:rPr lang="th-TH" sz="3200" dirty="0" smtClean="0">
                <a:latin typeface="Angsana New" pitchFamily="18" charset="-34"/>
              </a:rPr>
              <a:t>  </a:t>
            </a:r>
            <a:r>
              <a:rPr lang="th-TH" sz="3200" dirty="0" smtClean="0">
                <a:solidFill>
                  <a:srgbClr val="FF0066"/>
                </a:solidFill>
                <a:latin typeface="Angsana New" pitchFamily="18" charset="-34"/>
              </a:rPr>
              <a:t>การ</a:t>
            </a:r>
            <a:r>
              <a:rPr lang="th-TH" sz="3200" dirty="0">
                <a:solidFill>
                  <a:srgbClr val="FF0066"/>
                </a:solidFill>
                <a:latin typeface="Angsana New" pitchFamily="18" charset="-34"/>
              </a:rPr>
              <a:t>นำเสนอ  </a:t>
            </a:r>
            <a:r>
              <a:rPr lang="th-TH" sz="3200" dirty="0">
                <a:latin typeface="Angsana New" pitchFamily="18" charset="-34"/>
              </a:rPr>
              <a:t>ภาษาระดับพิธีการและระดับทางการมักนำเสนอเป็นกลาง ๆ ไม่เจาะจง  ผู้รับเป็นกลุ่มบุคคล  ระดับกึ่งทางการอาจแทรกน้ำเสียงของตนเพื่อสร้างความคุ้นเคยได้เป็นบางช่วง  ระดับไม่เป็นทางการและระดับกันเองใช้สื่อสารเฉพาะบุคคลโดยส่วนตัว</a:t>
            </a:r>
            <a:br>
              <a:rPr lang="th-TH" sz="3200" dirty="0">
                <a:latin typeface="Angsana New" pitchFamily="18" charset="-34"/>
              </a:rPr>
            </a:br>
            <a:endParaRPr lang="th-TH" sz="3200" dirty="0">
              <a:latin typeface="Angsana New" pitchFamily="18" charset="-34"/>
            </a:endParaRPr>
          </a:p>
        </p:txBody>
      </p:sp>
      <p:pic>
        <p:nvPicPr>
          <p:cNvPr id="5" name="เดี่ยว1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888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323850" y="471488"/>
            <a:ext cx="8280400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3200" dirty="0" smtClean="0">
                <a:solidFill>
                  <a:srgbClr val="FF0066"/>
                </a:solidFill>
                <a:latin typeface="Angsana New" pitchFamily="18" charset="-34"/>
              </a:rPr>
              <a:t>๓.  </a:t>
            </a:r>
            <a:r>
              <a:rPr lang="th-TH" sz="3200" dirty="0">
                <a:solidFill>
                  <a:srgbClr val="FF0066"/>
                </a:solidFill>
                <a:latin typeface="Angsana New" pitchFamily="18" charset="-34"/>
              </a:rPr>
              <a:t>ถ้อยคำที่ใช้  </a:t>
            </a:r>
            <a:r>
              <a:rPr lang="th-TH" sz="3200" dirty="0">
                <a:latin typeface="Angsana New" pitchFamily="18" charset="-34"/>
              </a:rPr>
              <a:t>ถ้อยคำที่แสดงความลดหลั่นตามระดับภาษาได้แก่  สำนวนหลายสำนวนใช้ได้ในภาษาระดับไม่เป็นทางการลงมาเท่านั้น  เช่น  อาบน้ำอาบท่า  </a:t>
            </a:r>
            <a:r>
              <a:rPr lang="th-TH" sz="3200" dirty="0" err="1">
                <a:latin typeface="Angsana New" pitchFamily="18" charset="-34"/>
              </a:rPr>
              <a:t>สตุ้ง</a:t>
            </a:r>
            <a:r>
              <a:rPr lang="th-TH" sz="3200" dirty="0">
                <a:latin typeface="Angsana New" pitchFamily="18" charset="-34"/>
              </a:rPr>
              <a:t>สตางค์  เอะอะมะเทิ่ง  โง่เง่าเต่าตุ่น  บ้าบอคอแตก  เป็นต้น  	นอกจากนี้คำอุทานเสริมบท  เช่น  กระดูก</a:t>
            </a:r>
            <a:r>
              <a:rPr lang="th-TH" sz="3200" dirty="0" err="1">
                <a:latin typeface="Angsana New" pitchFamily="18" charset="-34"/>
              </a:rPr>
              <a:t>กระเดี้ยว</a:t>
            </a:r>
            <a:r>
              <a:rPr lang="th-TH" sz="3200" dirty="0">
                <a:latin typeface="Angsana New" pitchFamily="18" charset="-34"/>
              </a:rPr>
              <a:t>  รถรา  </a:t>
            </a:r>
            <a:r>
              <a:rPr lang="th-TH" sz="3200" dirty="0" err="1">
                <a:latin typeface="Angsana New" pitchFamily="18" charset="-34"/>
              </a:rPr>
              <a:t>พยา</a:t>
            </a:r>
            <a:r>
              <a:rPr lang="th-TH" sz="3200" dirty="0">
                <a:latin typeface="Angsana New" pitchFamily="18" charset="-34"/>
              </a:rPr>
              <a:t>บงพยาบาล  จะใช้ในภาษาระดับที่ไม่เป็นทางการลงมา</a:t>
            </a:r>
          </a:p>
        </p:txBody>
      </p:sp>
      <p:sp>
        <p:nvSpPr>
          <p:cNvPr id="46085" name="AutoShape 5"/>
          <p:cNvSpPr>
            <a:spLocks noChangeArrowheads="1"/>
          </p:cNvSpPr>
          <p:nvPr/>
        </p:nvSpPr>
        <p:spPr bwMode="auto">
          <a:xfrm>
            <a:off x="571471" y="3429001"/>
            <a:ext cx="5429289" cy="2214577"/>
          </a:xfrm>
          <a:prstGeom prst="wedgeRoundRectCallout">
            <a:avLst>
              <a:gd name="adj1" fmla="val 62087"/>
              <a:gd name="adj2" fmla="val 37657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อ๋อ </a:t>
            </a:r>
            <a:r>
              <a:rPr lang="en-AU" sz="3200" dirty="0">
                <a:latin typeface="Angsana New" pitchFamily="18" charset="-34"/>
              </a:rPr>
              <a:t>!</a:t>
            </a:r>
            <a:r>
              <a:rPr lang="en-US" sz="3200" dirty="0">
                <a:latin typeface="Angsana New" pitchFamily="18" charset="-34"/>
              </a:rPr>
              <a:t> </a:t>
            </a:r>
            <a:r>
              <a:rPr lang="th-TH" sz="3200" dirty="0">
                <a:latin typeface="Angsana New" pitchFamily="18" charset="-34"/>
              </a:rPr>
              <a:t>เป็นเพราะองค์ประกอบทางภาษา</a:t>
            </a:r>
            <a:r>
              <a:rPr lang="th-TH" sz="3200" dirty="0" smtClean="0">
                <a:latin typeface="Angsana New" pitchFamily="18" charset="-34"/>
              </a:rPr>
              <a:t>นี่เอง    ที่</a:t>
            </a:r>
            <a:r>
              <a:rPr lang="th-TH" sz="3200" dirty="0">
                <a:latin typeface="Angsana New" pitchFamily="18" charset="-34"/>
              </a:rPr>
              <a:t>ทำให้ภาษาต่างระดับกัน  มีทั้งการเรียบเรียง  การนำเสนอ  แล้วยังมีการใช้ถ้อยคำอีกด้วย  </a:t>
            </a:r>
            <a:r>
              <a:rPr lang="th-TH" sz="3200" dirty="0" smtClean="0">
                <a:latin typeface="Angsana New" pitchFamily="18" charset="-34"/>
              </a:rPr>
              <a:t> ผม</a:t>
            </a:r>
            <a:r>
              <a:rPr lang="th-TH" sz="3200" dirty="0">
                <a:latin typeface="Angsana New" pitchFamily="18" charset="-34"/>
              </a:rPr>
              <a:t>เข้าใจแล้วครับพี่น้อยหน่า</a:t>
            </a:r>
            <a:endParaRPr lang="th-TH" sz="3200" dirty="0"/>
          </a:p>
        </p:txBody>
      </p:sp>
      <p:pic>
        <p:nvPicPr>
          <p:cNvPr id="46086" name="Picture 6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59563" y="4005263"/>
            <a:ext cx="2178050" cy="2549525"/>
          </a:xfrm>
          <a:prstGeom prst="rect">
            <a:avLst/>
          </a:prstGeom>
          <a:noFill/>
        </p:spPr>
      </p:pic>
      <p:pic>
        <p:nvPicPr>
          <p:cNvPr id="8" name="คู่4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4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AutoShape 4"/>
          <p:cNvSpPr>
            <a:spLocks noChangeArrowheads="1"/>
          </p:cNvSpPr>
          <p:nvPr/>
        </p:nvSpPr>
        <p:spPr bwMode="auto">
          <a:xfrm>
            <a:off x="3779838" y="404813"/>
            <a:ext cx="4873625" cy="1295400"/>
          </a:xfrm>
          <a:prstGeom prst="wedgeRoundRectCallout">
            <a:avLst>
              <a:gd name="adj1" fmla="val -69968"/>
              <a:gd name="adj2" fmla="val -10537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>
                <a:latin typeface="Angsana New" pitchFamily="18" charset="-34"/>
              </a:rPr>
              <a:t>ใช่แล้วค่ะ  แต่ยังไม่หมดนะคะ  ยังมีข้อควรสังเกตอีกหลาย ๆ ประการ  ดังนี้ค่ะ</a:t>
            </a:r>
          </a:p>
        </p:txBody>
      </p:sp>
      <p:pic>
        <p:nvPicPr>
          <p:cNvPr id="47109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0"/>
            <a:ext cx="1463675" cy="2438400"/>
          </a:xfrm>
          <a:prstGeom prst="rect">
            <a:avLst/>
          </a:prstGeom>
          <a:noFill/>
        </p:spPr>
      </p:pic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642910" y="2714620"/>
            <a:ext cx="79930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3200" b="1" dirty="0">
                <a:solidFill>
                  <a:srgbClr val="6600CC"/>
                </a:solidFill>
                <a:latin typeface="Angsana New" pitchFamily="18" charset="-34"/>
              </a:rPr>
              <a:t>ข้อควรสังเกตเกี่ยวกับความลดหลั่นตามระดับภาษา</a:t>
            </a:r>
            <a:r>
              <a:rPr lang="th-TH" sz="3200" b="1" dirty="0">
                <a:latin typeface="Angsana New" pitchFamily="18" charset="-34"/>
              </a:rPr>
              <a:t/>
            </a:r>
            <a:br>
              <a:rPr lang="th-TH" sz="3200" b="1" dirty="0">
                <a:latin typeface="Angsana New" pitchFamily="18" charset="-34"/>
              </a:rPr>
            </a:br>
            <a:r>
              <a:rPr lang="th-TH" sz="3200" b="1" dirty="0">
                <a:latin typeface="Angsana New" pitchFamily="18" charset="-34"/>
              </a:rPr>
              <a:t>     </a:t>
            </a:r>
            <a:r>
              <a:rPr lang="en-US" sz="3200" b="1" dirty="0">
                <a:solidFill>
                  <a:srgbClr val="00FF00"/>
                </a:solidFill>
                <a:latin typeface="Angsana New" pitchFamily="18" charset="-34"/>
                <a:sym typeface="Wingdings" pitchFamily="2" charset="2"/>
              </a:rPr>
              <a:t></a:t>
            </a:r>
            <a:r>
              <a:rPr lang="th-TH" sz="3200" b="1" dirty="0">
                <a:solidFill>
                  <a:srgbClr val="00FF00"/>
                </a:solidFill>
                <a:latin typeface="Angsana New" pitchFamily="18" charset="-34"/>
              </a:rPr>
              <a:t>  คำสรรพนาม</a:t>
            </a:r>
            <a:r>
              <a:rPr lang="th-TH" sz="3200" dirty="0">
                <a:solidFill>
                  <a:srgbClr val="00FF00"/>
                </a:solidFill>
                <a:latin typeface="Angsana New" pitchFamily="18" charset="-34"/>
              </a:rPr>
              <a:t>  </a:t>
            </a:r>
            <a:r>
              <a:rPr lang="th-TH" sz="3200" b="1" dirty="0">
                <a:solidFill>
                  <a:srgbClr val="00FF00"/>
                </a:solidFill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ระดับพิธีการ  ระดับทางการ  และกึ่งทางการ  นิยมใช้สรรพนามดังนี้   กระผม  ผม  ดิฉัน  ข้าพเจ้า  ท่าน  ท่านทั้งหลาย  ระดับไม่เป็นทางการและกันเอง  นิยม  ใช้สรรพนามดังนี้   ฉัน  ผม  ดิฉัน  </a:t>
            </a:r>
            <a:r>
              <a:rPr lang="th-TH" sz="3200" dirty="0" smtClean="0"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เรา  หนู  ชื่อเล่น  เธอ  คุณ  ท่าน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b="1" dirty="0">
                <a:solidFill>
                  <a:srgbClr val="FF0066"/>
                </a:solidFill>
                <a:latin typeface="Angsana New" pitchFamily="18" charset="-34"/>
              </a:rPr>
              <a:t>    </a:t>
            </a:r>
            <a:r>
              <a:rPr lang="en-US" sz="3200" b="1" dirty="0">
                <a:solidFill>
                  <a:srgbClr val="FF0066"/>
                </a:solidFill>
                <a:latin typeface="Angsana New" pitchFamily="18" charset="-34"/>
                <a:sym typeface="Wingdings" pitchFamily="2" charset="2"/>
              </a:rPr>
              <a:t></a:t>
            </a:r>
            <a:r>
              <a:rPr lang="th-TH" sz="3200" b="1" dirty="0">
                <a:solidFill>
                  <a:srgbClr val="FF0066"/>
                </a:solidFill>
                <a:latin typeface="Angsana New" pitchFamily="18" charset="-34"/>
              </a:rPr>
              <a:t>  คำนาม  </a:t>
            </a:r>
            <a:r>
              <a:rPr lang="th-TH" sz="3200" dirty="0">
                <a:solidFill>
                  <a:srgbClr val="FF0066"/>
                </a:solidFill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คำนามหลายคำใช้ต่างกันในระดับทางการและไม่เป็นทางการ  เช่น  </a:t>
            </a:r>
            <a:r>
              <a:rPr lang="th-TH" sz="3200" b="1" dirty="0">
                <a:latin typeface="Angsana New" pitchFamily="18" charset="-34"/>
              </a:rPr>
              <a:t> </a:t>
            </a:r>
            <a:r>
              <a:rPr lang="th-TH" sz="3200" dirty="0">
                <a:latin typeface="Angsana New" pitchFamily="18" charset="-34"/>
              </a:rPr>
              <a:t>ภาษาแบบแผน</a:t>
            </a:r>
            <a:r>
              <a:rPr lang="en-US" sz="3200" dirty="0">
                <a:latin typeface="Angsana New" pitchFamily="18" charset="-34"/>
              </a:rPr>
              <a:t>	</a:t>
            </a:r>
            <a:r>
              <a:rPr lang="th-TH" sz="3200" dirty="0">
                <a:latin typeface="Angsana New" pitchFamily="18" charset="-34"/>
              </a:rPr>
              <a:t>ภาษาไม่เป็นแบบแผน</a:t>
            </a:r>
            <a:r>
              <a:rPr lang="en-US" sz="3200" dirty="0">
                <a:latin typeface="Angsana New" pitchFamily="18" charset="-34"/>
              </a:rPr>
              <a:t>	</a:t>
            </a:r>
          </a:p>
        </p:txBody>
      </p:sp>
      <p:pic>
        <p:nvPicPr>
          <p:cNvPr id="7" name="ไทย1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90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61" name="Group 33"/>
          <p:cNvGraphicFramePr>
            <a:graphicFrameLocks noGrp="1"/>
          </p:cNvGraphicFramePr>
          <p:nvPr/>
        </p:nvGraphicFramePr>
        <p:xfrm>
          <a:off x="142844" y="714356"/>
          <a:ext cx="8496300" cy="4392613"/>
        </p:xfrm>
        <a:graphic>
          <a:graphicData uri="http://schemas.openxmlformats.org/drawingml/2006/table">
            <a:tbl>
              <a:tblPr/>
              <a:tblGrid>
                <a:gridCol w="4187825"/>
                <a:gridCol w="4308475"/>
              </a:tblGrid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ภาษาแบบแผน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ภาษาไม่เป็นแบบแผน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หนังสือรับรอง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ฌาปนกิจ</a:t>
                      </a:r>
                      <a:b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</a:b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อย่างนั้น  อย่างนี้  อย่างไร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คลอดบุตร</a:t>
                      </a:r>
                      <a:b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</a:b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ดวงตรา</a:t>
                      </a:r>
                      <a:r>
                        <a:rPr kumimoji="0" lang="th-TH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ไปรษณี</a:t>
                      </a: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ยากร</a:t>
                      </a:r>
                      <a:b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</a:b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รถประจำทาง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ระดับทางการขึ้นไปไม่นิยมคำลงท้าย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ใบรับรอง</a:t>
                      </a:r>
                      <a:b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</a:b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เผาศพ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ยัง</a:t>
                      </a:r>
                      <a:r>
                        <a:rPr kumimoji="0" lang="th-TH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งั้น</a:t>
                      </a: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  </a:t>
                      </a:r>
                      <a:r>
                        <a:rPr kumimoji="0" lang="th-TH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ยังงี้</a:t>
                      </a: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  ยังไง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ออกลูก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แสตมป์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รถเมล์</a:t>
                      </a: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cs typeface="+mj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h-TH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ngsana New" pitchFamily="18" charset="-34"/>
                          <a:cs typeface="+mj-cs"/>
                        </a:rPr>
                        <a:t>คะ  ครับ  ซิ  นะ  เถอะ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" name="เดี่ยว18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29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684213" y="1196975"/>
            <a:ext cx="7920037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b="1" dirty="0">
                <a:latin typeface="Angsana New" pitchFamily="18" charset="-34"/>
              </a:rPr>
              <a:t>     </a:t>
            </a:r>
            <a:r>
              <a:rPr lang="en-US" sz="3200" b="1" dirty="0">
                <a:latin typeface="Angsana New" pitchFamily="18" charset="-34"/>
              </a:rPr>
              <a:t>	</a:t>
            </a:r>
            <a:r>
              <a:rPr lang="en-US" sz="3200" b="1" dirty="0">
                <a:solidFill>
                  <a:srgbClr val="D60093"/>
                </a:solidFill>
                <a:latin typeface="Angsana New" pitchFamily="18" charset="-34"/>
                <a:sym typeface="Wingdings" pitchFamily="2" charset="2"/>
              </a:rPr>
              <a:t></a:t>
            </a:r>
            <a:r>
              <a:rPr lang="th-TH" sz="3200" b="1" dirty="0">
                <a:solidFill>
                  <a:srgbClr val="D60093"/>
                </a:solidFill>
                <a:latin typeface="Angsana New" pitchFamily="18" charset="-34"/>
              </a:rPr>
              <a:t>  คำกริยา  </a:t>
            </a:r>
            <a:r>
              <a:rPr lang="th-TH" sz="3200" dirty="0">
                <a:solidFill>
                  <a:srgbClr val="D60093"/>
                </a:solidFill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คำกริยาจะแสดงระดับภาษาได้อย่างชัดเจน  เช่น  ตาย  อาจใช้ ล้ม  เสีย   ถึงแก่กรรม   มรณภาพ  สิ้นชีพิตักษัย  สวรรคต  หรือ  กิน  อาจใช้  </a:t>
            </a:r>
            <a:r>
              <a:rPr lang="th-TH" sz="3200" dirty="0" smtClean="0">
                <a:latin typeface="Angsana New" pitchFamily="18" charset="-34"/>
              </a:rPr>
              <a:t>ทาน  </a:t>
            </a:r>
            <a:r>
              <a:rPr lang="th-TH" sz="3200" dirty="0">
                <a:latin typeface="Angsana New" pitchFamily="18" charset="-34"/>
              </a:rPr>
              <a:t>รับประทาน  บริโภค  เสวย  ฉัน  เป็นต้น</a:t>
            </a:r>
            <a:br>
              <a:rPr lang="th-TH" sz="3200" dirty="0">
                <a:latin typeface="Angsana New" pitchFamily="18" charset="-34"/>
              </a:rPr>
            </a:br>
            <a:r>
              <a:rPr lang="th-TH" sz="3200" b="1" dirty="0">
                <a:latin typeface="Angsana New" pitchFamily="18" charset="-34"/>
              </a:rPr>
              <a:t>     </a:t>
            </a:r>
            <a:endParaRPr lang="en-US" sz="3200" b="1" dirty="0">
              <a:latin typeface="Angsana New" pitchFamily="18" charset="-34"/>
            </a:endParaRPr>
          </a:p>
          <a:p>
            <a:pPr algn="thaiDist"/>
            <a:r>
              <a:rPr lang="en-US" sz="3200" b="1" dirty="0">
                <a:latin typeface="Angsana New" pitchFamily="18" charset="-34"/>
              </a:rPr>
              <a:t>	</a:t>
            </a:r>
            <a:r>
              <a:rPr lang="en-US" sz="3200" b="1" dirty="0">
                <a:solidFill>
                  <a:srgbClr val="00FF00"/>
                </a:solidFill>
                <a:latin typeface="Angsana New" pitchFamily="18" charset="-34"/>
                <a:sym typeface="Wingdings" pitchFamily="2" charset="2"/>
              </a:rPr>
              <a:t></a:t>
            </a:r>
            <a:r>
              <a:rPr lang="th-TH" sz="3200" b="1" dirty="0">
                <a:solidFill>
                  <a:srgbClr val="00FF00"/>
                </a:solidFill>
                <a:latin typeface="Angsana New" pitchFamily="18" charset="-34"/>
              </a:rPr>
              <a:t>  คำวิเศษณ์   </a:t>
            </a:r>
            <a:r>
              <a:rPr lang="th-TH" sz="3200" dirty="0">
                <a:latin typeface="Angsana New" pitchFamily="18" charset="-34"/>
              </a:rPr>
              <a:t>ที่บอกลักษณะหรือแสดงความรู้สึก  เช่น  เปรี้ยวจี๊ด  เย็นเจี๊ยบ  วิ่งเต็มเหยียด   เยอะแยะ  จะใช้ในระดับไม่เป็นทางการและระดับกันเอง  หรืออาจใช้ในระดับกึ่งทางการก็ได้    ภาษาระดับทางการขึ้นไปมีใช้บ้าง  เช่น  เป็นอันมาก  มาก  เป็นต้น</a:t>
            </a:r>
            <a:endParaRPr lang="th-TH" sz="3200" dirty="0"/>
          </a:p>
        </p:txBody>
      </p:sp>
      <p:pic>
        <p:nvPicPr>
          <p:cNvPr id="5" name="เดี่ยว19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0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323850" y="908050"/>
            <a:ext cx="835342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th-TH" sz="3200" dirty="0">
                <a:latin typeface="Angsana New" pitchFamily="18" charset="-34"/>
              </a:rPr>
              <a:t>	น้อง ๆ ลองพิจารณาข้อความต่อไปนี้นะคะว่าถูกต้องหรือไม่ตามระดับภาษาโดยใส่เครื่องหมาย 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>
                <a:latin typeface="Angsana New" pitchFamily="18" charset="-34"/>
              </a:rPr>
              <a:t> หรือ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</a:t>
            </a:r>
            <a:r>
              <a:rPr lang="th-TH" sz="3200" dirty="0"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ลงหน้าข้อความนะคะ</a:t>
            </a:r>
            <a:br>
              <a:rPr lang="th-TH" sz="3200" dirty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.........</a:t>
            </a: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๑.</a:t>
            </a: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ภาษาระดับพิธีการจะนำเสนอตามแบบแผนที่เตรียมไว้ล่วงหน้า</a:t>
            </a:r>
            <a:br>
              <a:rPr lang="th-TH" sz="3200" dirty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.........๒.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การเรียบเรียงภาษาในแต่ละระดับมีความลดหย่อนลงไปตามลำดับ</a:t>
            </a:r>
            <a:br>
              <a:rPr lang="th-TH" sz="3200" dirty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.........๓.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ผีห่าซาตาน  อีลุ่ยฉุย</a:t>
            </a: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แฉะ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นิยมใช้ในภาษาระดับพิธีการ</a:t>
            </a:r>
            <a:br>
              <a:rPr lang="th-TH" sz="3200" dirty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.........๔.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วันนี้แกจะพากิ๊กไปไหน  เป็นภาษาระดับกันเอง</a:t>
            </a:r>
            <a:br>
              <a:rPr lang="th-TH" sz="3200" dirty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.........๕.  </a:t>
            </a:r>
            <a:r>
              <a:rPr lang="th-TH" sz="3200" dirty="0">
                <a:latin typeface="Angsana New" pitchFamily="18" charset="-34"/>
                <a:sym typeface="Wingdings" pitchFamily="2" charset="2"/>
              </a:rPr>
              <a:t>ผ่านหนังสือไปตามลำดับขั้น  เป็นภาษาแบบแผนของคำว่า </a:t>
            </a: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  </a:t>
            </a:r>
            <a:br>
              <a:rPr lang="th-TH" sz="3200" dirty="0" smtClean="0">
                <a:latin typeface="Angsana New" pitchFamily="18" charset="-34"/>
                <a:sym typeface="Wingdings" pitchFamily="2" charset="2"/>
              </a:rPr>
            </a:b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              แทงเรื่อง</a:t>
            </a:r>
            <a:endParaRPr lang="th-TH" sz="3200" dirty="0">
              <a:latin typeface="Angsana New" pitchFamily="18" charset="-34"/>
              <a:sym typeface="Wingdings" pitchFamily="2" charset="2"/>
            </a:endParaRPr>
          </a:p>
        </p:txBody>
      </p:sp>
      <p:pic>
        <p:nvPicPr>
          <p:cNvPr id="5" name="เดี่ยว20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84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428728" y="1571612"/>
            <a:ext cx="5678491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1">
              <a:spcAft>
                <a:spcPts val="1000"/>
              </a:spcAft>
            </a:pPr>
            <a:r>
              <a:rPr lang="th-TH" sz="3200" dirty="0" smtClean="0">
                <a:latin typeface="Angsana New" pitchFamily="18" charset="-34"/>
                <a:sym typeface="Wingdings" pitchFamily="2" charset="2"/>
              </a:rPr>
              <a:t>๑. </a:t>
            </a:r>
            <a:r>
              <a:rPr lang="en-US" sz="3200" dirty="0" smtClean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 smtClean="0">
                <a:latin typeface="Angsana New" pitchFamily="18" charset="-34"/>
              </a:rPr>
              <a:t>    ๒.  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>
                <a:latin typeface="Angsana New" pitchFamily="18" charset="-34"/>
              </a:rPr>
              <a:t>   </a:t>
            </a:r>
            <a:r>
              <a:rPr lang="th-TH" sz="3200" dirty="0" smtClean="0">
                <a:latin typeface="Angsana New" pitchFamily="18" charset="-34"/>
              </a:rPr>
              <a:t>๓.  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</a:t>
            </a:r>
            <a:r>
              <a:rPr lang="th-TH" sz="3200" dirty="0">
                <a:latin typeface="Angsana New" pitchFamily="18" charset="-34"/>
              </a:rPr>
              <a:t>   </a:t>
            </a:r>
            <a:r>
              <a:rPr lang="th-TH" sz="3200" dirty="0" smtClean="0">
                <a:latin typeface="Angsana New" pitchFamily="18" charset="-34"/>
              </a:rPr>
              <a:t>๔.  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>
                <a:latin typeface="Angsana New" pitchFamily="18" charset="-34"/>
              </a:rPr>
              <a:t>  </a:t>
            </a:r>
            <a:r>
              <a:rPr lang="th-TH" sz="3200" dirty="0" smtClean="0">
                <a:latin typeface="Angsana New" pitchFamily="18" charset="-34"/>
              </a:rPr>
              <a:t>๕.    </a:t>
            </a:r>
            <a:r>
              <a:rPr lang="en-US" sz="3200" dirty="0">
                <a:latin typeface="Angsana New" pitchFamily="18" charset="-34"/>
                <a:sym typeface="Wingdings" pitchFamily="2" charset="2"/>
              </a:rPr>
              <a:t></a:t>
            </a:r>
            <a:r>
              <a:rPr lang="th-TH" sz="3200" dirty="0">
                <a:latin typeface="Angsana New" pitchFamily="18" charset="-34"/>
              </a:rPr>
              <a:t> </a:t>
            </a:r>
            <a:endParaRPr lang="th-TH" sz="3200" dirty="0"/>
          </a:p>
        </p:txBody>
      </p:sp>
      <p:sp>
        <p:nvSpPr>
          <p:cNvPr id="51206" name="AutoShape 6"/>
          <p:cNvSpPr>
            <a:spLocks noChangeArrowheads="1"/>
          </p:cNvSpPr>
          <p:nvPr/>
        </p:nvSpPr>
        <p:spPr bwMode="auto">
          <a:xfrm>
            <a:off x="3214678" y="3429000"/>
            <a:ext cx="5611813" cy="2787654"/>
          </a:xfrm>
          <a:prstGeom prst="wedgeRoundRectCallout">
            <a:avLst>
              <a:gd name="adj1" fmla="val -62560"/>
              <a:gd name="adj2" fmla="val -59815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sz="3200" dirty="0">
                <a:latin typeface="Angsana New" pitchFamily="18" charset="-34"/>
              </a:rPr>
              <a:t>ไชโย</a:t>
            </a:r>
            <a:r>
              <a:rPr lang="en-AU" sz="3200" dirty="0">
                <a:latin typeface="Angsana New" pitchFamily="18" charset="-34"/>
              </a:rPr>
              <a:t>!</a:t>
            </a:r>
            <a:r>
              <a:rPr lang="en-US" sz="3200" dirty="0">
                <a:latin typeface="Angsana New" pitchFamily="18" charset="-34"/>
              </a:rPr>
              <a:t>  </a:t>
            </a:r>
            <a:r>
              <a:rPr lang="th-TH" sz="3200" dirty="0">
                <a:latin typeface="Angsana New" pitchFamily="18" charset="-34"/>
              </a:rPr>
              <a:t>ผมทำถูกหมดเลย  ขอบคุณพี่น้อยหน่ามากนะครับ  เป็นอย่างไรบ้างครับเพื่อน ๆ </a:t>
            </a:r>
            <a:r>
              <a:rPr lang="th-TH" sz="3200" dirty="0" smtClean="0">
                <a:latin typeface="Angsana New" pitchFamily="18" charset="-34"/>
              </a:rPr>
              <a:t>      ทำ</a:t>
            </a:r>
            <a:r>
              <a:rPr lang="th-TH" sz="3200" dirty="0">
                <a:latin typeface="Angsana New" pitchFamily="18" charset="-34"/>
              </a:rPr>
              <a:t>กันได้ไหมครับ   เพื่อน ๆ ลองมาสรุปความรู้ทั้งหมดกับผมดูอีกครั้งนะครับ</a:t>
            </a:r>
            <a:endParaRPr lang="th-TH" sz="3200" dirty="0"/>
          </a:p>
        </p:txBody>
      </p:sp>
      <p:pic>
        <p:nvPicPr>
          <p:cNvPr id="51207" name="Picture 7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492375"/>
            <a:ext cx="1993900" cy="2333625"/>
          </a:xfrm>
          <a:prstGeom prst="rect">
            <a:avLst/>
          </a:prstGeom>
          <a:noFill/>
        </p:spPr>
      </p:pic>
      <p:pic>
        <p:nvPicPr>
          <p:cNvPr id="8" name="Thai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500430" y="0"/>
            <a:ext cx="185018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9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เฉลย</a:t>
            </a:r>
            <a:endParaRPr lang="en-US" sz="9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2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28596" y="571480"/>
            <a:ext cx="8208963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4000" dirty="0">
                <a:latin typeface="Angsana New" pitchFamily="18" charset="-34"/>
              </a:rPr>
              <a:t>               </a:t>
            </a:r>
            <a:r>
              <a:rPr lang="th-TH" sz="3600" dirty="0">
                <a:latin typeface="Angsana New" pitchFamily="18" charset="-34"/>
              </a:rPr>
              <a:t>ลักษณะสำคัญประการหนึ่งของภาษาไทย คือ มีการแบ่งระดับของภาษาให้ผิดแผกกัน  เป็น  </a:t>
            </a:r>
            <a:r>
              <a:rPr lang="th-TH" sz="3600" dirty="0" smtClean="0">
                <a:latin typeface="Angsana New" pitchFamily="18" charset="-34"/>
              </a:rPr>
              <a:t>๕  </a:t>
            </a:r>
            <a:r>
              <a:rPr lang="th-TH" sz="3600" dirty="0">
                <a:latin typeface="Angsana New" pitchFamily="18" charset="-34"/>
              </a:rPr>
              <a:t>ระดับ  ได้แก่  ระดับพิธีการ  ระดับทางการ  ระดับกึ่งทางการ  ระดับไม่เป็นทางการ  และระดับกันเอง   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>
                <a:latin typeface="Angsana New" pitchFamily="18" charset="-34"/>
              </a:rPr>
              <a:t>               โดยมีปัจจัยที่กำหนดระดับภาษาให้เหมาะสม  </a:t>
            </a:r>
            <a:r>
              <a:rPr lang="th-TH" sz="3600" dirty="0" smtClean="0">
                <a:latin typeface="Angsana New" pitchFamily="18" charset="-34"/>
              </a:rPr>
              <a:t>๕ </a:t>
            </a:r>
            <a:r>
              <a:rPr lang="th-TH" sz="3600" dirty="0">
                <a:latin typeface="Angsana New" pitchFamily="18" charset="-34"/>
              </a:rPr>
              <a:t>ประการ  ได้แก่  โอกาสและสถานที่  สัมพันธภาพระหว่างบุคคล  ลักษณะของเนื้อหา  และสื่อที่ใช้ในการ</a:t>
            </a:r>
            <a:r>
              <a:rPr lang="th-TH" sz="3600" dirty="0" smtClean="0">
                <a:latin typeface="Angsana New" pitchFamily="18" charset="-34"/>
              </a:rPr>
              <a:t>สื่อสาร     เพื่อให้</a:t>
            </a:r>
            <a:r>
              <a:rPr lang="th-TH" sz="3600" dirty="0">
                <a:latin typeface="Angsana New" pitchFamily="18" charset="-34"/>
              </a:rPr>
              <a:t>สัมฤทธิ์ผลสมความมุ่งหมาย</a:t>
            </a:r>
            <a:br>
              <a:rPr lang="th-TH" sz="3600" dirty="0">
                <a:latin typeface="Angsana New" pitchFamily="18" charset="-34"/>
              </a:rPr>
            </a:br>
            <a:endParaRPr lang="th-TH" sz="3600" dirty="0"/>
          </a:p>
        </p:txBody>
      </p:sp>
      <p:pic>
        <p:nvPicPr>
          <p:cNvPr id="5" name="เดี่ยว2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6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79930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4000" dirty="0">
                <a:latin typeface="Angsana New" pitchFamily="18" charset="-34"/>
              </a:rPr>
              <a:t>	</a:t>
            </a:r>
            <a:r>
              <a:rPr lang="th-TH" sz="3600" dirty="0">
                <a:latin typeface="Angsana New" pitchFamily="18" charset="-34"/>
              </a:rPr>
              <a:t>องค์ประกอบของภาษาที่ทำให้ภาษามีระดับต่างกัน  ได้แก่   การเรียบเรียงเนื้อหา  กลวิธีการนำเสนอ  และถ้อยคำที่ใช้ในแต่ละระดับ</a:t>
            </a:r>
            <a:br>
              <a:rPr lang="th-TH" sz="3600" dirty="0">
                <a:latin typeface="Angsana New" pitchFamily="18" charset="-34"/>
              </a:rPr>
            </a:br>
            <a:r>
              <a:rPr lang="th-TH" sz="3600" dirty="0">
                <a:latin typeface="Angsana New" pitchFamily="18" charset="-34"/>
              </a:rPr>
              <a:t>               ผู้นำเสนอควรได้พิจารณาเลือกใช้ระดับของภาษาให้เหมาะสมตามลักษณะสำคัญของภาษาในระดับนั้น ๆ  ทั้ง</a:t>
            </a:r>
            <a:r>
              <a:rPr lang="th-TH" sz="3600" dirty="0" smtClean="0">
                <a:latin typeface="Angsana New" pitchFamily="18" charset="-34"/>
              </a:rPr>
              <a:t>ใน   การ</a:t>
            </a:r>
            <a:r>
              <a:rPr lang="th-TH" sz="3600" dirty="0">
                <a:latin typeface="Angsana New" pitchFamily="18" charset="-34"/>
              </a:rPr>
              <a:t>พูดและการเขียนให้ถูกต้อง  เหมาะสมแก่บุคคล  โอกาส  </a:t>
            </a:r>
            <a:r>
              <a:rPr lang="th-TH" sz="3600" dirty="0" smtClean="0">
                <a:latin typeface="Angsana New" pitchFamily="18" charset="-34"/>
              </a:rPr>
              <a:t>  และ</a:t>
            </a:r>
            <a:r>
              <a:rPr lang="th-TH" sz="3600" dirty="0">
                <a:latin typeface="Angsana New" pitchFamily="18" charset="-34"/>
              </a:rPr>
              <a:t>สถานที่</a:t>
            </a:r>
            <a:endParaRPr lang="th-TH" sz="3600" dirty="0"/>
          </a:p>
        </p:txBody>
      </p:sp>
      <p:pic>
        <p:nvPicPr>
          <p:cNvPr id="5" name="เดี่ยว2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042988" y="476250"/>
            <a:ext cx="7529540" cy="2952750"/>
          </a:xfrm>
          <a:prstGeom prst="wedgeRoundRectCallout">
            <a:avLst>
              <a:gd name="adj1" fmla="val 1398"/>
              <a:gd name="adj2" fmla="val 74838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600">
                <a:latin typeface="Angsana New" pitchFamily="18" charset="-34"/>
              </a:rPr>
              <a:t>ตายแล้ว </a:t>
            </a:r>
            <a:r>
              <a:rPr lang="en-AU" sz="3600">
                <a:latin typeface="Angsana New" pitchFamily="18" charset="-34"/>
              </a:rPr>
              <a:t>!</a:t>
            </a:r>
            <a:r>
              <a:rPr lang="th-TH" sz="3600">
                <a:latin typeface="Angsana New" pitchFamily="18" charset="-34"/>
              </a:rPr>
              <a:t> ผมคิดว่าแค่เราเลือกใช้คำให้ตรงความหมายก็พอ  แล้วอย่างนี้เราใช้อะไรเป็นตัวกำหนดเล่าครับว่าจะต้องใช้ภาษาระดับไหน  เมื่อไหร่จะใช้กับใคร   ใช้ในโอกาสไหน   แย่แล้วเรื่องใหญ่จริง ๆ นะนี่</a:t>
            </a:r>
            <a:r>
              <a:rPr lang="en-US" sz="3600">
                <a:latin typeface="Angsana New" pitchFamily="18" charset="-34"/>
              </a:rPr>
              <a:t> </a:t>
            </a:r>
            <a:endParaRPr lang="th-TH" sz="3600">
              <a:latin typeface="Angsana New" pitchFamily="18" charset="-34"/>
            </a:endParaRPr>
          </a:p>
        </p:txBody>
      </p:sp>
      <p:pic>
        <p:nvPicPr>
          <p:cNvPr id="8197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8" y="3573463"/>
            <a:ext cx="2562225" cy="2997200"/>
          </a:xfrm>
          <a:prstGeom prst="rect">
            <a:avLst/>
          </a:prstGeom>
          <a:noFill/>
        </p:spPr>
      </p:pic>
      <p:pic>
        <p:nvPicPr>
          <p:cNvPr id="6" name="Thai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4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AutoShape 4"/>
          <p:cNvSpPr>
            <a:spLocks noChangeArrowheads="1"/>
          </p:cNvSpPr>
          <p:nvPr/>
        </p:nvSpPr>
        <p:spPr bwMode="auto">
          <a:xfrm>
            <a:off x="539750" y="549275"/>
            <a:ext cx="8064500" cy="2735263"/>
          </a:xfrm>
          <a:prstGeom prst="wedgeRoundRectCallout">
            <a:avLst>
              <a:gd name="adj1" fmla="val -6556"/>
              <a:gd name="adj2" fmla="val 68977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200" dirty="0"/>
              <a:t>วันนี้เราก็ได้รับความรู้เกี่ยวกับระดับภาษามากขึ้นแล้วนะครับ  ถ้าเพื่อนคนไหนยังไม่เข้าใจก็ค่อย ๆ อ่านทบทวนกรอบความรู้ทั้งหมดอีกครั้งนะครับ  รับรองครับคราวนี้เพื่อนๆต้องพัฒนา  มีความก้าวหน้าและสามารถนำไปประยุกต์ใช้ในชีวิตประจำวันได้อย่างดีเยี่ยมแน่นอน  </a:t>
            </a:r>
            <a:r>
              <a:rPr lang="th-TH" sz="3200" dirty="0" smtClean="0"/>
              <a:t> โชค</a:t>
            </a:r>
            <a:r>
              <a:rPr lang="th-TH" sz="3200" dirty="0"/>
              <a:t>ดีนะครับ</a:t>
            </a:r>
          </a:p>
        </p:txBody>
      </p:sp>
      <p:pic>
        <p:nvPicPr>
          <p:cNvPr id="54277" name="Picture 5" descr="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9338" y="3500438"/>
            <a:ext cx="2608262" cy="3052762"/>
          </a:xfrm>
          <a:prstGeom prst="rect">
            <a:avLst/>
          </a:prstGeom>
          <a:noFill/>
        </p:spPr>
      </p:pic>
      <p:pic>
        <p:nvPicPr>
          <p:cNvPr id="6" name="Thai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36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88913"/>
            <a:ext cx="2405062" cy="4005262"/>
          </a:xfrm>
          <a:prstGeom prst="rect">
            <a:avLst/>
          </a:prstGeom>
          <a:noFill/>
        </p:spPr>
      </p:pic>
      <p:pic>
        <p:nvPicPr>
          <p:cNvPr id="57349" name="Picture 5" descr="3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40400" y="3284538"/>
            <a:ext cx="2546350" cy="2981325"/>
          </a:xfrm>
          <a:prstGeom prst="rect">
            <a:avLst/>
          </a:prstGeom>
          <a:noFill/>
        </p:spPr>
      </p:pic>
      <p:sp useBgFill="1">
        <p:nvSpPr>
          <p:cNvPr id="57350" name="AutoShape 6"/>
          <p:cNvSpPr>
            <a:spLocks noChangeArrowheads="1"/>
          </p:cNvSpPr>
          <p:nvPr/>
        </p:nvSpPr>
        <p:spPr bwMode="auto">
          <a:xfrm>
            <a:off x="3924300" y="620713"/>
            <a:ext cx="4319588" cy="1871662"/>
          </a:xfrm>
          <a:prstGeom prst="wedgeEllipseCallout">
            <a:avLst>
              <a:gd name="adj1" fmla="val -59370"/>
              <a:gd name="adj2" fmla="val 73917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h-TH"/>
          </a:p>
        </p:txBody>
      </p:sp>
      <p:sp useBgFill="1">
        <p:nvSpPr>
          <p:cNvPr id="57351" name="AutoShape 7"/>
          <p:cNvSpPr>
            <a:spLocks noChangeArrowheads="1"/>
          </p:cNvSpPr>
          <p:nvPr/>
        </p:nvSpPr>
        <p:spPr bwMode="auto">
          <a:xfrm>
            <a:off x="539750" y="4581525"/>
            <a:ext cx="4537075" cy="1439863"/>
          </a:xfrm>
          <a:prstGeom prst="wedgeEllipseCallout">
            <a:avLst>
              <a:gd name="adj1" fmla="val 65500"/>
              <a:gd name="adj2" fmla="val 54852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th-TH"/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5003800" y="1052513"/>
            <a:ext cx="23034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000"/>
              <a:t>สวัสดีค่ะ</a:t>
            </a:r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1619250" y="4797425"/>
            <a:ext cx="28082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6000"/>
              <a:t>สวัสดีครับ</a:t>
            </a:r>
          </a:p>
        </p:txBody>
      </p:sp>
      <p:pic>
        <p:nvPicPr>
          <p:cNvPr id="10" name="คู่5.wav">
            <a:hlinkClick r:id="" action="ppaction://media"/>
          </p:cNvPr>
          <p:cNvPicPr>
            <a:picLocks noRot="1" noChangeAspect="1"/>
          </p:cNvPicPr>
          <p:nvPr>
            <a:wavAudioFile r:embed="rId1" name="คู่5.wav"/>
          </p:nvPr>
        </p:nvPicPr>
        <p:blipFill>
          <a:blip r:embed="rId5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468313" y="260350"/>
            <a:ext cx="8207375" cy="2952750"/>
          </a:xfrm>
          <a:prstGeom prst="wedgeRoundRectCallout">
            <a:avLst>
              <a:gd name="adj1" fmla="val 6926"/>
              <a:gd name="adj2" fmla="val 85213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000" dirty="0">
                <a:latin typeface="Angsana New" pitchFamily="18" charset="-34"/>
              </a:rPr>
              <a:t>อย่าเพิ่งตกอกตกใจไปเลยนะคะ  เอาเป็นว่าเดี๋ยวพี่จะอธิบายให้ฟังตามลำดับนะคะ  ก่อนอื่นเราก็ต้องรู้ความหมายของระดับภาษาก่อน หลังจากนั้นเราก็ไปศึกษากันว่าเราแบ่งภาษาออกเป็นระดับต่าง ๆ กี่ระดับ  อะไรบ้าง  เสร็จแล้วเราก็ต้องจำให้ได้ว่าปัจจัยกำหนดระดับภาษามีอะไรบ้าง   ภาษาระดับต่าง ๆ มีลักษณะอย่างไร แล้วที่สำคัญเมื่อรู้แล้วเราต้องใช้ภาษาให้ถูกต้องตามแบบแผนอีกด้วยนะ  นี่แหละที่สำคัญ</a:t>
            </a:r>
          </a:p>
        </p:txBody>
      </p:sp>
      <p:pic>
        <p:nvPicPr>
          <p:cNvPr id="9221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1938" y="3357563"/>
            <a:ext cx="2057400" cy="3429000"/>
          </a:xfrm>
          <a:prstGeom prst="rect">
            <a:avLst/>
          </a:prstGeom>
          <a:noFill/>
        </p:spPr>
      </p:pic>
      <p:pic>
        <p:nvPicPr>
          <p:cNvPr id="6" name="ไทย2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0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AutoShape 4"/>
          <p:cNvSpPr>
            <a:spLocks noChangeArrowheads="1"/>
          </p:cNvSpPr>
          <p:nvPr/>
        </p:nvSpPr>
        <p:spPr bwMode="auto">
          <a:xfrm>
            <a:off x="611188" y="333375"/>
            <a:ext cx="7561262" cy="1511300"/>
          </a:xfrm>
          <a:prstGeom prst="wedgeRoundRectCallout">
            <a:avLst>
              <a:gd name="adj1" fmla="val 4968"/>
              <a:gd name="adj2" fmla="val 126259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3600">
                <a:latin typeface="Angsana New" pitchFamily="18" charset="-34"/>
              </a:rPr>
              <a:t>	พร้อมหรือยังคะน้อง ๆ  ถ้าพร้อมแล้วเราไปศึกษาเรื่องการแบ่งภาษาเป็นระดับต่าง ๆ กันเลยดีกว่า</a:t>
            </a:r>
          </a:p>
        </p:txBody>
      </p:sp>
      <p:pic>
        <p:nvPicPr>
          <p:cNvPr id="10246" name="Picture 6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6550" y="1989138"/>
            <a:ext cx="2747963" cy="4581525"/>
          </a:xfrm>
          <a:prstGeom prst="rect">
            <a:avLst/>
          </a:prstGeom>
          <a:noFill/>
        </p:spPr>
      </p:pic>
      <p:pic>
        <p:nvPicPr>
          <p:cNvPr id="6" name="ไทย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92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4282" y="357166"/>
            <a:ext cx="8786842" cy="497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dirty="0"/>
              <a:t>	</a:t>
            </a:r>
            <a:r>
              <a:rPr lang="th-TH" sz="3600" dirty="0">
                <a:latin typeface="Angsana New" pitchFamily="18" charset="-34"/>
              </a:rPr>
              <a:t>ระดับภาษาเป็นเรื่องของความเหมาะสมในการใช้ภาษาตามสัมพันธภาพของบุคคล  ตามโอกาส  กาลเทศะ  และประชุมชน  เพื่อให้เกิด</a:t>
            </a:r>
            <a:r>
              <a:rPr lang="th-TH" sz="3600" dirty="0" smtClean="0">
                <a:latin typeface="Angsana New" pitchFamily="18" charset="-34"/>
              </a:rPr>
              <a:t>ผลสัมฤทธิ์ตามความมุ่ง</a:t>
            </a:r>
            <a:r>
              <a:rPr lang="th-TH" sz="3600" dirty="0">
                <a:latin typeface="Angsana New" pitchFamily="18" charset="-34"/>
              </a:rPr>
              <a:t>หมาย   </a:t>
            </a:r>
          </a:p>
          <a:p>
            <a:pPr algn="thaiDist"/>
            <a:r>
              <a:rPr lang="th-TH" sz="3600" dirty="0">
                <a:latin typeface="Angsana New" pitchFamily="18" charset="-34"/>
              </a:rPr>
              <a:t>	การแบ่งภาษาเป็นระดับต่าง ๆ  นั้น  อาจแบ่งอย่างกว้าง ๆ เพียง  </a:t>
            </a:r>
            <a:r>
              <a:rPr lang="th-TH" sz="3600" dirty="0" smtClean="0">
                <a:latin typeface="Angsana New" pitchFamily="18" charset="-34"/>
              </a:rPr>
              <a:t>๒  </a:t>
            </a:r>
            <a:r>
              <a:rPr lang="th-TH" sz="3600" dirty="0">
                <a:latin typeface="Angsana New" pitchFamily="18" charset="-34"/>
              </a:rPr>
              <a:t>ระดับ  คือ  ระดับที่เป็นแบบแผน  และระดับที่ไม่เป็นแบบ</a:t>
            </a:r>
            <a:r>
              <a:rPr lang="th-TH" sz="3600" dirty="0" smtClean="0">
                <a:latin typeface="Angsana New" pitchFamily="18" charset="-34"/>
              </a:rPr>
              <a:t>แผนและ</a:t>
            </a:r>
            <a:r>
              <a:rPr lang="th-TH" sz="3600" dirty="0">
                <a:latin typeface="Angsana New" pitchFamily="18" charset="-34"/>
              </a:rPr>
              <a:t>สามารถแบ่งย่อยลงไปเป็น  </a:t>
            </a:r>
            <a:r>
              <a:rPr lang="th-TH" sz="3600" dirty="0" smtClean="0">
                <a:latin typeface="Angsana New" pitchFamily="18" charset="-34"/>
              </a:rPr>
              <a:t>๕  </a:t>
            </a:r>
            <a:r>
              <a:rPr lang="th-TH" sz="3600" dirty="0">
                <a:latin typeface="Angsana New" pitchFamily="18" charset="-34"/>
              </a:rPr>
              <a:t>ระดับ </a:t>
            </a:r>
            <a:r>
              <a:rPr lang="th-TH" sz="3600" dirty="0" smtClean="0">
                <a:latin typeface="Angsana New" pitchFamily="18" charset="-34"/>
              </a:rPr>
              <a:t>เพื่อ</a:t>
            </a:r>
            <a:r>
              <a:rPr lang="th-TH" sz="3600" dirty="0">
                <a:latin typeface="Angsana New" pitchFamily="18" charset="-34"/>
              </a:rPr>
              <a:t>ผู้ใช้จะได้เลือกใช้ได้ละเอียดและเหมาะสม</a:t>
            </a:r>
            <a:r>
              <a:rPr lang="th-TH" sz="3600" dirty="0" smtClean="0">
                <a:latin typeface="Angsana New" pitchFamily="18" charset="-34"/>
              </a:rPr>
              <a:t>ยิ่งขึ้น ได้แก่  ภาษาระดับ</a:t>
            </a:r>
            <a:r>
              <a:rPr lang="th-TH" sz="3600" dirty="0">
                <a:latin typeface="Angsana New" pitchFamily="18" charset="-34"/>
              </a:rPr>
              <a:t>พิธีการ </a:t>
            </a:r>
            <a:r>
              <a:rPr lang="th-TH" sz="3600" dirty="0" smtClean="0">
                <a:latin typeface="Angsana New" pitchFamily="18" charset="-34"/>
              </a:rPr>
              <a:t>ภาษาระดับ</a:t>
            </a:r>
            <a:r>
              <a:rPr lang="th-TH" sz="3600" dirty="0">
                <a:latin typeface="Angsana New" pitchFamily="18" charset="-34"/>
              </a:rPr>
              <a:t>ทางการ </a:t>
            </a:r>
            <a:r>
              <a:rPr lang="th-TH" sz="3600" dirty="0" smtClean="0">
                <a:latin typeface="Angsana New" pitchFamily="18" charset="-34"/>
              </a:rPr>
              <a:t>ภาษาระดับ</a:t>
            </a:r>
            <a:r>
              <a:rPr lang="th-TH" sz="3600" dirty="0">
                <a:latin typeface="Angsana New" pitchFamily="18" charset="-34"/>
              </a:rPr>
              <a:t>กึ่งทางการ </a:t>
            </a:r>
            <a:r>
              <a:rPr lang="th-TH" sz="3600" dirty="0" smtClean="0">
                <a:latin typeface="Angsana New" pitchFamily="18" charset="-34"/>
              </a:rPr>
              <a:t>ภาษาระดับ</a:t>
            </a:r>
            <a:r>
              <a:rPr lang="th-TH" sz="3600" dirty="0">
                <a:latin typeface="Angsana New" pitchFamily="18" charset="-34"/>
              </a:rPr>
              <a:t>ไม่เป็น</a:t>
            </a:r>
            <a:r>
              <a:rPr lang="th-TH" sz="3600" dirty="0" smtClean="0">
                <a:latin typeface="Angsana New" pitchFamily="18" charset="-34"/>
              </a:rPr>
              <a:t>ทางการและภาษาระดับ</a:t>
            </a:r>
            <a:r>
              <a:rPr lang="th-TH" sz="3600" dirty="0">
                <a:latin typeface="Angsana New" pitchFamily="18" charset="-34"/>
              </a:rPr>
              <a:t>กันเอง</a:t>
            </a:r>
            <a:r>
              <a:rPr lang="en-US" sz="3200" dirty="0">
                <a:latin typeface="Angsana New" pitchFamily="18" charset="-34"/>
              </a:rPr>
              <a:t/>
            </a:r>
            <a:br>
              <a:rPr lang="en-US" sz="3200" dirty="0">
                <a:latin typeface="Angsana New" pitchFamily="18" charset="-34"/>
              </a:rPr>
            </a:br>
            <a:r>
              <a:rPr lang="th-TH" sz="1600" dirty="0">
                <a:latin typeface="Angsana New" pitchFamily="18" charset="-34"/>
              </a:rPr>
              <a:t>            </a:t>
            </a:r>
            <a:r>
              <a:rPr lang="en-US" sz="1600" dirty="0">
                <a:latin typeface="Angsana New" pitchFamily="18" charset="-34"/>
              </a:rPr>
              <a:t>    </a:t>
            </a:r>
            <a:endParaRPr lang="th-TH" sz="1600" dirty="0">
              <a:latin typeface="Angsana New" pitchFamily="18" charset="-34"/>
            </a:endParaRPr>
          </a:p>
        </p:txBody>
      </p:sp>
      <p:pic>
        <p:nvPicPr>
          <p:cNvPr id="5" name="เดี่ยว1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3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539750" y="476250"/>
            <a:ext cx="5692775" cy="2663825"/>
          </a:xfrm>
          <a:prstGeom prst="wedgeRoundRectCallout">
            <a:avLst>
              <a:gd name="adj1" fmla="val 41134"/>
              <a:gd name="adj2" fmla="val 93028"/>
              <a:gd name="adj3" fmla="val 16667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thaiDist"/>
            <a:r>
              <a:rPr lang="th-TH" sz="1600" dirty="0">
                <a:latin typeface="Angsana New" pitchFamily="18" charset="-34"/>
              </a:rPr>
              <a:t>    	</a:t>
            </a:r>
            <a:r>
              <a:rPr lang="th-TH" sz="3200" dirty="0">
                <a:latin typeface="Angsana New" pitchFamily="18" charset="-34"/>
              </a:rPr>
              <a:t>น้อง ๆ อยากรู้ไหม</a:t>
            </a:r>
            <a:r>
              <a:rPr lang="th-TH" sz="3200" dirty="0" smtClean="0">
                <a:latin typeface="Angsana New" pitchFamily="18" charset="-34"/>
              </a:rPr>
              <a:t>คะ  ว่าการ</a:t>
            </a:r>
            <a:r>
              <a:rPr lang="th-TH" sz="3200" dirty="0">
                <a:latin typeface="Angsana New" pitchFamily="18" charset="-34"/>
              </a:rPr>
              <a:t>แบ่งภาษาเป็น  </a:t>
            </a:r>
            <a:r>
              <a:rPr lang="th-TH" sz="3200" dirty="0" smtClean="0">
                <a:latin typeface="Angsana New" pitchFamily="18" charset="-34"/>
              </a:rPr>
              <a:t>๕  </a:t>
            </a:r>
            <a:r>
              <a:rPr lang="th-TH" sz="3200" dirty="0">
                <a:latin typeface="Angsana New" pitchFamily="18" charset="-34"/>
              </a:rPr>
              <a:t>ระดับนั้น  มีอะไรเป็นข้อกำหนด  </a:t>
            </a:r>
            <a:endParaRPr lang="th-TH" sz="3200" dirty="0" smtClean="0">
              <a:latin typeface="Angsana New" pitchFamily="18" charset="-34"/>
            </a:endParaRPr>
          </a:p>
          <a:p>
            <a:pPr algn="thaiDist"/>
            <a:r>
              <a:rPr lang="th-TH" sz="3200" dirty="0" smtClean="0">
                <a:latin typeface="Angsana New" pitchFamily="18" charset="-34"/>
              </a:rPr>
              <a:t>ถ้าอยากรู้</a:t>
            </a:r>
            <a:r>
              <a:rPr lang="th-TH" sz="3200" dirty="0">
                <a:latin typeface="Angsana New" pitchFamily="18" charset="-34"/>
              </a:rPr>
              <a:t>พี่น้อยหน่าจะพาไปศึกษาเรื่อง  ปัจจัยกำหนดระดับ</a:t>
            </a:r>
            <a:r>
              <a:rPr lang="th-TH" sz="3200" dirty="0" smtClean="0">
                <a:latin typeface="Angsana New" pitchFamily="18" charset="-34"/>
              </a:rPr>
              <a:t>ภาษาคะ    </a:t>
            </a:r>
            <a:endParaRPr lang="th-TH" sz="3200" dirty="0">
              <a:latin typeface="Angsana New" pitchFamily="18" charset="-34"/>
            </a:endParaRPr>
          </a:p>
        </p:txBody>
      </p:sp>
      <p:pic>
        <p:nvPicPr>
          <p:cNvPr id="12293" name="Picture 5" descr="19991004_junno-hatimaki_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86525" y="2852738"/>
            <a:ext cx="2273300" cy="3789362"/>
          </a:xfrm>
          <a:prstGeom prst="rect">
            <a:avLst/>
          </a:prstGeom>
          <a:noFill/>
        </p:spPr>
      </p:pic>
      <p:pic>
        <p:nvPicPr>
          <p:cNvPr id="4" name="ไทย17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5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961</Words>
  <Application>Microsoft Office PowerPoint</Application>
  <PresentationFormat>นำเสนอทางหน้าจอ (4:3)</PresentationFormat>
  <Paragraphs>92</Paragraphs>
  <Slides>51</Slides>
  <Notes>0</Notes>
  <HiddenSlides>0</HiddenSlides>
  <MMClips>50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51</vt:i4>
      </vt:variant>
    </vt:vector>
  </HeadingPairs>
  <TitlesOfParts>
    <vt:vector size="52" baseType="lpstr">
      <vt:lpstr>การออกแบบเริ่มต้น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  <vt:lpstr>ภาพนิ่ง 21</vt:lpstr>
      <vt:lpstr>ภาพนิ่ง 22</vt:lpstr>
      <vt:lpstr>ภาพนิ่ง 23</vt:lpstr>
      <vt:lpstr>ภาพนิ่ง 24</vt:lpstr>
      <vt:lpstr>ภาพนิ่ง 25</vt:lpstr>
      <vt:lpstr>ภาพนิ่ง 26</vt:lpstr>
      <vt:lpstr>ภาพนิ่ง 27</vt:lpstr>
      <vt:lpstr>ภาพนิ่ง 28</vt:lpstr>
      <vt:lpstr>ภาพนิ่ง 29</vt:lpstr>
      <vt:lpstr>ภาพนิ่ง 30</vt:lpstr>
      <vt:lpstr>ภาพนิ่ง 31</vt:lpstr>
      <vt:lpstr>ภาพนิ่ง 32</vt:lpstr>
      <vt:lpstr>ภาพนิ่ง 33</vt:lpstr>
      <vt:lpstr>ภาพนิ่ง 34</vt:lpstr>
      <vt:lpstr>ภาพนิ่ง 35</vt:lpstr>
      <vt:lpstr>ภาพนิ่ง 36</vt:lpstr>
      <vt:lpstr>ภาพนิ่ง 37</vt:lpstr>
      <vt:lpstr>ภาพนิ่ง 38</vt:lpstr>
      <vt:lpstr>ภาพนิ่ง 39</vt:lpstr>
      <vt:lpstr>ภาพนิ่ง 40</vt:lpstr>
      <vt:lpstr>ภาพนิ่ง 41</vt:lpstr>
      <vt:lpstr>ภาพนิ่ง 42</vt:lpstr>
      <vt:lpstr>ภาพนิ่ง 43</vt:lpstr>
      <vt:lpstr>ภาพนิ่ง 44</vt:lpstr>
      <vt:lpstr>ภาพนิ่ง 45</vt:lpstr>
      <vt:lpstr>ภาพนิ่ง 46</vt:lpstr>
      <vt:lpstr>ภาพนิ่ง 47</vt:lpstr>
      <vt:lpstr>ภาพนิ่ง 48</vt:lpstr>
      <vt:lpstr>ภาพนิ่ง 49</vt:lpstr>
      <vt:lpstr>ภาพนิ่ง 50</vt:lpstr>
      <vt:lpstr>ภาพนิ่ง 51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Sudarat</dc:creator>
  <cp:lastModifiedBy>owner</cp:lastModifiedBy>
  <cp:revision>44</cp:revision>
  <dcterms:created xsi:type="dcterms:W3CDTF">2009-09-09T10:07:07Z</dcterms:created>
  <dcterms:modified xsi:type="dcterms:W3CDTF">2009-10-02T02:00:27Z</dcterms:modified>
</cp:coreProperties>
</file>